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handoutMasterIdLst>
    <p:handoutMasterId r:id="rId56"/>
  </p:handoutMasterIdLst>
  <p:sldIdLst>
    <p:sldId id="280" r:id="rId3"/>
    <p:sldId id="330" r:id="rId4"/>
    <p:sldId id="281" r:id="rId5"/>
    <p:sldId id="282" r:id="rId6"/>
    <p:sldId id="283" r:id="rId7"/>
    <p:sldId id="284" r:id="rId8"/>
    <p:sldId id="285" r:id="rId9"/>
    <p:sldId id="286" r:id="rId10"/>
    <p:sldId id="289" r:id="rId11"/>
    <p:sldId id="287"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1" r:id="rId33"/>
    <p:sldId id="312" r:id="rId34"/>
    <p:sldId id="310"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1" r:id="rId53"/>
    <p:sldId id="278"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p:scale>
          <a:sx n="76" d="100"/>
          <a:sy n="76" d="100"/>
        </p:scale>
        <p:origin x="-1110" y="198"/>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tr-TR" smtClean="0"/>
              <a:t>17.06.2018</a:t>
            </a:r>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&lt;&lt;STEM NEDİR?&gt;&gt;</a:t>
            </a:r>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9389E3-20D2-458F-AD6D-9537AC59E7B1}" type="slidenum">
              <a:rPr lang="tr-TR" smtClean="0"/>
              <a:t>‹#›</a:t>
            </a:fld>
            <a:endParaRPr lang="tr-TR"/>
          </a:p>
        </p:txBody>
      </p:sp>
    </p:spTree>
    <p:extLst>
      <p:ext uri="{BB962C8B-B14F-4D97-AF65-F5344CB8AC3E}">
        <p14:creationId xmlns:p14="http://schemas.microsoft.com/office/powerpoint/2010/main" val="78583300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tr-TR" smtClean="0"/>
              <a:t>17.06.2018</a:t>
            </a:r>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&lt;&lt;STEM NEDİR?&gt;&gt;</a:t>
            </a: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46F05-14EB-447A-9B98-E4913C1803DD}" type="slidenum">
              <a:rPr lang="tr-TR" smtClean="0"/>
              <a:t>‹#›</a:t>
            </a:fld>
            <a:endParaRPr lang="tr-TR"/>
          </a:p>
        </p:txBody>
      </p:sp>
    </p:spTree>
    <p:extLst>
      <p:ext uri="{BB962C8B-B14F-4D97-AF65-F5344CB8AC3E}">
        <p14:creationId xmlns:p14="http://schemas.microsoft.com/office/powerpoint/2010/main" val="223205624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021446" y="9721271"/>
            <a:ext cx="3073008" cy="5081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7488" tIns="50694" rIns="97488" bIns="50694" anchor="b" anchorCtr="0" compatLnSpc="1"/>
          <a:lstStyle/>
          <a:p>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fld id="{648869C9-F639-4278-BC92-3DF2A40AC7BA}" type="slidenum">
              <a:rPr>
                <a:solidFill>
                  <a:prstClr val="black"/>
                </a:solidFill>
              </a:rPr>
              <a:pPr algn="r">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pPr>
              <a:t>1</a:t>
            </a:fld>
            <a:endParaRPr lang="fr-FR" sz="1300" dirty="0">
              <a:solidFill>
                <a:srgbClr val="000000"/>
              </a:solidFill>
              <a:latin typeface="Arial" pitchFamily="18"/>
              <a:ea typeface="ヒラギノ角ゴ ProN W3" pitchFamily="2"/>
              <a:cs typeface="ヒラギノ角ゴ ProN W3" pitchFamily="2"/>
            </a:endParaRPr>
          </a:p>
        </p:txBody>
      </p:sp>
      <p:sp>
        <p:nvSpPr>
          <p:cNvPr id="3" name="Slide Image Placeholder 2"/>
          <p:cNvSpPr>
            <a:spLocks noGrp="1" noRot="1" noChangeAspect="1" noResize="1"/>
          </p:cNvSpPr>
          <p:nvPr>
            <p:ph type="sldImg"/>
          </p:nvPr>
        </p:nvSpPr>
        <p:spPr>
          <a:xfrm>
            <a:off x="992188" y="768350"/>
            <a:ext cx="5114925" cy="3836988"/>
          </a:xfrm>
          <a:solidFill>
            <a:schemeClr val="accent1"/>
          </a:solidFill>
          <a:ln w="25400">
            <a:solidFill>
              <a:schemeClr val="accent1">
                <a:shade val="50000"/>
              </a:schemeClr>
            </a:solidFill>
            <a:prstDash val="solid"/>
          </a:ln>
        </p:spPr>
      </p:sp>
      <p:sp>
        <p:nvSpPr>
          <p:cNvPr id="4" name="Notes Placeholder 3"/>
          <p:cNvSpPr txBox="1">
            <a:spLocks noGrp="1"/>
          </p:cNvSpPr>
          <p:nvPr>
            <p:ph type="body" sz="quarter" idx="1"/>
          </p:nvPr>
        </p:nvSpPr>
        <p:spPr>
          <a:xfrm>
            <a:off x="709558" y="4861038"/>
            <a:ext cx="5674594" cy="284675"/>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GB" dirty="0"/>
          </a:p>
        </p:txBody>
      </p:sp>
      <p:sp>
        <p:nvSpPr>
          <p:cNvPr id="6" name="Altbilgi Yer Tutucusu 5"/>
          <p:cNvSpPr>
            <a:spLocks noGrp="1"/>
          </p:cNvSpPr>
          <p:nvPr>
            <p:ph type="ftr" sz="quarter" idx="10"/>
          </p:nvPr>
        </p:nvSpPr>
        <p:spPr/>
        <p:txBody>
          <a:bodyPr/>
          <a:lstStyle/>
          <a:p>
            <a:r>
              <a:rPr lang="tr-TR" smtClean="0"/>
              <a:t>&lt;&lt;STEM NEDİR?&gt;&gt;</a:t>
            </a:r>
            <a:endParaRPr lang="tr-TR"/>
          </a:p>
        </p:txBody>
      </p:sp>
      <p:sp>
        <p:nvSpPr>
          <p:cNvPr id="7" name="Veri Yer Tutucusu 6"/>
          <p:cNvSpPr>
            <a:spLocks noGrp="1"/>
          </p:cNvSpPr>
          <p:nvPr>
            <p:ph type="dt" idx="11"/>
          </p:nvPr>
        </p:nvSpPr>
        <p:spPr/>
        <p:txBody>
          <a:bodyPr/>
          <a:lstStyle/>
          <a:p>
            <a:r>
              <a:rPr lang="tr-TR" smtClean="0"/>
              <a:t>17.06.2018</a:t>
            </a:r>
            <a:endParaRPr lang="tr-TR"/>
          </a:p>
        </p:txBody>
      </p:sp>
    </p:spTree>
    <p:extLst>
      <p:ext uri="{BB962C8B-B14F-4D97-AF65-F5344CB8AC3E}">
        <p14:creationId xmlns:p14="http://schemas.microsoft.com/office/powerpoint/2010/main" val="3741298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B392D8-3EF7-4FA8-83F9-050B622D7357}" type="slidenum">
              <a:rPr lang="tr-TR" smtClean="0"/>
              <a:t>‹#›</a:t>
            </a:fld>
            <a:endParaRPr lang="tr-TR"/>
          </a:p>
        </p:txBody>
      </p:sp>
      <p:pic>
        <p:nvPicPr>
          <p:cNvPr id="7" name="Picture 2" descr="scientix ambassador logo ile ilgili gÃ¶rsel sonucu"/>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201" y="0"/>
            <a:ext cx="1748834" cy="91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64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B392D8-3EF7-4FA8-83F9-050B622D7357}" type="slidenum">
              <a:rPr lang="tr-TR" smtClean="0"/>
              <a:t>‹#›</a:t>
            </a:fld>
            <a:endParaRPr lang="tr-TR"/>
          </a:p>
        </p:txBody>
      </p:sp>
    </p:spTree>
    <p:extLst>
      <p:ext uri="{BB962C8B-B14F-4D97-AF65-F5344CB8AC3E}">
        <p14:creationId xmlns:p14="http://schemas.microsoft.com/office/powerpoint/2010/main" val="47635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B392D8-3EF7-4FA8-83F9-050B622D7357}" type="slidenum">
              <a:rPr lang="tr-TR" smtClean="0"/>
              <a:t>‹#›</a:t>
            </a:fld>
            <a:endParaRPr lang="tr-TR"/>
          </a:p>
        </p:txBody>
      </p:sp>
    </p:spTree>
    <p:extLst>
      <p:ext uri="{BB962C8B-B14F-4D97-AF65-F5344CB8AC3E}">
        <p14:creationId xmlns:p14="http://schemas.microsoft.com/office/powerpoint/2010/main" val="3643968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2 Metin kutusu">
            <a:extLst>
              <a:ext uri="{FF2B5EF4-FFF2-40B4-BE49-F238E27FC236}">
                <a16:creationId xmlns="" xmlns:a16="http://schemas.microsoft.com/office/drawing/2014/main" id="{E15121D2-AD82-490B-BA36-E4ADA3130093}"/>
              </a:ext>
            </a:extLst>
          </p:cNvPr>
          <p:cNvSpPr txBox="1"/>
          <p:nvPr userDrawn="1"/>
        </p:nvSpPr>
        <p:spPr>
          <a:xfrm>
            <a:off x="2987824" y="3717032"/>
            <a:ext cx="5396166" cy="1569660"/>
          </a:xfrm>
          <a:prstGeom prst="rect">
            <a:avLst/>
          </a:prstGeom>
          <a:noFill/>
        </p:spPr>
        <p:txBody>
          <a:bodyPr wrap="square" rtlCol="0">
            <a:spAutoFit/>
          </a:bodyPr>
          <a:lstStyle/>
          <a:p>
            <a:pPr algn="ctr"/>
            <a:r>
              <a:rPr lang="tr-TR" sz="3200" dirty="0" smtClean="0">
                <a:solidFill>
                  <a:schemeClr val="accent1">
                    <a:lumMod val="50000"/>
                  </a:schemeClr>
                </a:solidFill>
                <a:latin typeface="Arial Rounded MT Bold" panose="020F0704030504030204" pitchFamily="34" charset="0"/>
              </a:rPr>
              <a:t>İrfan ŞAHBUDAK</a:t>
            </a:r>
            <a:endParaRPr lang="tr-TR" sz="3200" dirty="0">
              <a:solidFill>
                <a:schemeClr val="accent1">
                  <a:lumMod val="50000"/>
                </a:schemeClr>
              </a:solidFill>
              <a:latin typeface="Arial Rounded MT Bold" panose="020F0704030504030204" pitchFamily="34" charset="0"/>
            </a:endParaRPr>
          </a:p>
          <a:p>
            <a:pPr algn="ctr"/>
            <a:r>
              <a:rPr lang="tr-TR" sz="3200" dirty="0">
                <a:solidFill>
                  <a:srgbClr val="C00000"/>
                </a:solidFill>
                <a:latin typeface="Arial Rounded MT Bold" panose="020F0704030504030204" pitchFamily="34" charset="0"/>
              </a:rPr>
              <a:t>Scientix </a:t>
            </a:r>
            <a:r>
              <a:rPr lang="tr-TR" sz="3200" dirty="0" smtClean="0">
                <a:solidFill>
                  <a:srgbClr val="C00000"/>
                </a:solidFill>
                <a:latin typeface="Arial Rounded MT Bold" panose="020F0704030504030204" pitchFamily="34" charset="0"/>
              </a:rPr>
              <a:t>Büyükelçisi </a:t>
            </a:r>
            <a:r>
              <a:rPr lang="tr-TR" sz="3200" u="sng" dirty="0" smtClean="0">
                <a:solidFill>
                  <a:schemeClr val="accent1">
                    <a:lumMod val="75000"/>
                  </a:schemeClr>
                </a:solidFill>
                <a:latin typeface="Arial Rounded MT Bold" panose="020F0704030504030204" pitchFamily="34" charset="0"/>
              </a:rPr>
              <a:t>isahbudak@meb.gov.tr</a:t>
            </a:r>
            <a:endParaRPr lang="tr-TR" sz="3200" u="sng" dirty="0">
              <a:solidFill>
                <a:schemeClr val="accent1">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26495318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solidFill>
                <a:prstClr val="black"/>
              </a:solidFill>
            </a:endParaRPr>
          </a:p>
        </p:txBody>
      </p:sp>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DCB392D8-3EF7-4FA8-83F9-050B622D7357}"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4478590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B392D8-3EF7-4FA8-83F9-050B622D7357}" type="slidenum">
              <a:rPr lang="tr-TR" smtClean="0"/>
              <a:t>‹#›</a:t>
            </a:fld>
            <a:endParaRPr lang="tr-TR"/>
          </a:p>
        </p:txBody>
      </p:sp>
    </p:spTree>
    <p:extLst>
      <p:ext uri="{BB962C8B-B14F-4D97-AF65-F5344CB8AC3E}">
        <p14:creationId xmlns:p14="http://schemas.microsoft.com/office/powerpoint/2010/main" val="314914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CB392D8-3EF7-4FA8-83F9-050B622D7357}" type="slidenum">
              <a:rPr lang="tr-TR" smtClean="0"/>
              <a:t>‹#›</a:t>
            </a:fld>
            <a:endParaRPr lang="tr-TR"/>
          </a:p>
        </p:txBody>
      </p:sp>
    </p:spTree>
    <p:extLst>
      <p:ext uri="{BB962C8B-B14F-4D97-AF65-F5344CB8AC3E}">
        <p14:creationId xmlns:p14="http://schemas.microsoft.com/office/powerpoint/2010/main" val="146250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B392D8-3EF7-4FA8-83F9-050B622D7357}" type="slidenum">
              <a:rPr lang="tr-TR" smtClean="0"/>
              <a:t>‹#›</a:t>
            </a:fld>
            <a:endParaRPr lang="tr-TR"/>
          </a:p>
        </p:txBody>
      </p:sp>
    </p:spTree>
    <p:extLst>
      <p:ext uri="{BB962C8B-B14F-4D97-AF65-F5344CB8AC3E}">
        <p14:creationId xmlns:p14="http://schemas.microsoft.com/office/powerpoint/2010/main" val="331185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CB392D8-3EF7-4FA8-83F9-050B622D7357}" type="slidenum">
              <a:rPr lang="tr-TR" smtClean="0"/>
              <a:t>‹#›</a:t>
            </a:fld>
            <a:endParaRPr lang="tr-TR"/>
          </a:p>
        </p:txBody>
      </p:sp>
    </p:spTree>
    <p:extLst>
      <p:ext uri="{BB962C8B-B14F-4D97-AF65-F5344CB8AC3E}">
        <p14:creationId xmlns:p14="http://schemas.microsoft.com/office/powerpoint/2010/main" val="361826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CB392D8-3EF7-4FA8-83F9-050B622D7357}" type="slidenum">
              <a:rPr lang="tr-TR" smtClean="0"/>
              <a:t>‹#›</a:t>
            </a:fld>
            <a:endParaRPr lang="tr-TR"/>
          </a:p>
        </p:txBody>
      </p:sp>
    </p:spTree>
    <p:extLst>
      <p:ext uri="{BB962C8B-B14F-4D97-AF65-F5344CB8AC3E}">
        <p14:creationId xmlns:p14="http://schemas.microsoft.com/office/powerpoint/2010/main" val="2711193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CB392D8-3EF7-4FA8-83F9-050B622D7357}" type="slidenum">
              <a:rPr lang="tr-TR" smtClean="0"/>
              <a:t>‹#›</a:t>
            </a:fld>
            <a:endParaRPr lang="tr-TR"/>
          </a:p>
        </p:txBody>
      </p:sp>
    </p:spTree>
    <p:extLst>
      <p:ext uri="{BB962C8B-B14F-4D97-AF65-F5344CB8AC3E}">
        <p14:creationId xmlns:p14="http://schemas.microsoft.com/office/powerpoint/2010/main" val="325119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B392D8-3EF7-4FA8-83F9-050B622D7357}" type="slidenum">
              <a:rPr lang="tr-TR" smtClean="0"/>
              <a:t>‹#›</a:t>
            </a:fld>
            <a:endParaRPr lang="tr-TR"/>
          </a:p>
        </p:txBody>
      </p:sp>
    </p:spTree>
    <p:extLst>
      <p:ext uri="{BB962C8B-B14F-4D97-AF65-F5344CB8AC3E}">
        <p14:creationId xmlns:p14="http://schemas.microsoft.com/office/powerpoint/2010/main" val="387683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CB392D8-3EF7-4FA8-83F9-050B622D7357}" type="slidenum">
              <a:rPr lang="tr-TR" smtClean="0"/>
              <a:t>‹#›</a:t>
            </a:fld>
            <a:endParaRPr lang="tr-TR"/>
          </a:p>
        </p:txBody>
      </p:sp>
    </p:spTree>
    <p:extLst>
      <p:ext uri="{BB962C8B-B14F-4D97-AF65-F5344CB8AC3E}">
        <p14:creationId xmlns:p14="http://schemas.microsoft.com/office/powerpoint/2010/main" val="202526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6000"/>
            <a:lum/>
          </a:blip>
          <a:srcRect/>
          <a:stretch>
            <a:fillRect t="-17000" b="-17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92D8-3EF7-4FA8-83F9-050B622D7357}" type="slidenum">
              <a:rPr lang="tr-TR" smtClean="0"/>
              <a:t>‹#›</a:t>
            </a:fld>
            <a:endParaRPr lang="tr-TR"/>
          </a:p>
        </p:txBody>
      </p:sp>
      <p:sp>
        <p:nvSpPr>
          <p:cNvPr id="7" name="Freeform 5"/>
          <p:cNvSpPr/>
          <p:nvPr userDrawn="1"/>
        </p:nvSpPr>
        <p:spPr>
          <a:xfrm>
            <a:off x="3707904" y="6356350"/>
            <a:ext cx="482436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1"/>
          <a:lstStyle/>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100" dirty="0">
                <a:solidFill>
                  <a:srgbClr val="5096D0"/>
                </a:solidFill>
                <a:latin typeface="Times New Roman" pitchFamily="18"/>
                <a:ea typeface="ヒラギノ角ゴ ProN W3" pitchFamily="2"/>
                <a:cs typeface="ヒラギノ角ゴ ProN W3" pitchFamily="2"/>
              </a:rPr>
              <a:t>&lt;&lt;</a:t>
            </a:r>
            <a:r>
              <a:rPr lang="tr-TR" sz="1100" dirty="0">
                <a:solidFill>
                  <a:srgbClr val="5096D0"/>
                </a:solidFill>
                <a:latin typeface="Times New Roman" pitchFamily="18"/>
                <a:ea typeface="ヒラギノ角ゴ ProN W3" pitchFamily="2"/>
                <a:cs typeface="ヒラギノ角ゴ ProN W3" pitchFamily="2"/>
              </a:rPr>
              <a:t>Scientix ve STEM</a:t>
            </a:r>
            <a:r>
              <a:rPr lang="en-US" sz="1100" dirty="0">
                <a:solidFill>
                  <a:srgbClr val="5096D0"/>
                </a:solidFill>
                <a:latin typeface="Times New Roman" pitchFamily="18"/>
                <a:ea typeface="ヒラギノ角ゴ ProN W3" pitchFamily="2"/>
                <a:cs typeface="ヒラギノ角ゴ ProN W3" pitchFamily="2"/>
              </a:rPr>
              <a:t>&gt;&gt;| </a:t>
            </a:r>
            <a:r>
              <a:rPr lang="en-GB" sz="1100" dirty="0" smtClean="0">
                <a:solidFill>
                  <a:srgbClr val="5096D0"/>
                </a:solidFill>
                <a:latin typeface="Times New Roman" pitchFamily="18"/>
                <a:ea typeface="ヒラギノ角ゴ ProN W3" pitchFamily="2"/>
                <a:cs typeface="ヒラギノ角ゴ ProN W3" pitchFamily="2"/>
              </a:rPr>
              <a:t>&lt;&lt;</a:t>
            </a:r>
            <a:r>
              <a:rPr lang="tr-TR" sz="1100" dirty="0" smtClean="0">
                <a:solidFill>
                  <a:srgbClr val="5096D0"/>
                </a:solidFill>
                <a:latin typeface="Times New Roman" pitchFamily="18"/>
                <a:ea typeface="ヒラギノ角ゴ ProN W3" pitchFamily="2"/>
                <a:cs typeface="ヒラギノ角ゴ ProN W3" pitchFamily="2"/>
              </a:rPr>
              <a:t>Yusuf KAPLAN</a:t>
            </a:r>
            <a:r>
              <a:rPr lang="en-GB" sz="1100" dirty="0" smtClean="0">
                <a:solidFill>
                  <a:srgbClr val="5096D0"/>
                </a:solidFill>
                <a:latin typeface="Times New Roman" pitchFamily="18"/>
                <a:ea typeface="ヒラギノ角ゴ ProN W3" pitchFamily="2"/>
                <a:cs typeface="ヒラギノ角ゴ ProN W3" pitchFamily="2"/>
              </a:rPr>
              <a:t>&gt;&gt;</a:t>
            </a:r>
            <a:endParaRPr lang="en-US" sz="1100" dirty="0">
              <a:solidFill>
                <a:srgbClr val="5096D0"/>
              </a:solidFill>
              <a:latin typeface="Times New Roman" pitchFamily="18"/>
              <a:ea typeface="ヒラギノ角ゴ ProN W3" pitchFamily="2"/>
              <a:cs typeface="ヒラギノ角ゴ ProN W3" pitchFamily="2"/>
            </a:endParaRPr>
          </a:p>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100" dirty="0">
                <a:solidFill>
                  <a:srgbClr val="5096D0"/>
                </a:solidFill>
                <a:latin typeface="Times New Roman" pitchFamily="18"/>
                <a:ea typeface="ヒラギノ角ゴ ProN W3" pitchFamily="2"/>
                <a:cs typeface="ヒラギノ角ゴ ProN W3" pitchFamily="2"/>
              </a:rPr>
              <a:t>&lt;&lt;</a:t>
            </a:r>
            <a:r>
              <a:rPr lang="tr-TR" sz="1100" dirty="0" smtClean="0">
                <a:solidFill>
                  <a:srgbClr val="5096D0"/>
                </a:solidFill>
                <a:latin typeface="Times New Roman" pitchFamily="18"/>
                <a:ea typeface="ヒラギノ角ゴ ProN W3" pitchFamily="2"/>
                <a:cs typeface="ヒラギノ角ゴ ProN W3" pitchFamily="2"/>
              </a:rPr>
              <a:t>11.06.2018</a:t>
            </a:r>
            <a:r>
              <a:rPr lang="en-US" sz="1100" dirty="0">
                <a:solidFill>
                  <a:srgbClr val="5096D0"/>
                </a:solidFill>
                <a:latin typeface="Times New Roman" pitchFamily="18"/>
                <a:ea typeface="ヒラギノ角ゴ ProN W3" pitchFamily="2"/>
                <a:cs typeface="ヒラギノ角ゴ ProN W3" pitchFamily="2"/>
              </a:rPr>
              <a:t>&gt;&gt; | </a:t>
            </a:r>
            <a:r>
              <a:rPr lang="en-US" sz="1100" dirty="0" smtClean="0">
                <a:solidFill>
                  <a:srgbClr val="5096D0"/>
                </a:solidFill>
                <a:latin typeface="Times New Roman" pitchFamily="18"/>
                <a:ea typeface="ヒラギノ角ゴ ProN W3" pitchFamily="2"/>
                <a:cs typeface="ヒラギノ角ゴ ProN W3" pitchFamily="2"/>
              </a:rPr>
              <a:t>&lt;&lt;</a:t>
            </a:r>
            <a:r>
              <a:rPr lang="tr-TR" sz="1100" dirty="0" smtClean="0">
                <a:solidFill>
                  <a:srgbClr val="5096D0"/>
                </a:solidFill>
                <a:latin typeface="Times New Roman" pitchFamily="18"/>
                <a:ea typeface="ヒラギノ角ゴ ProN W3" pitchFamily="2"/>
                <a:cs typeface="ヒラギノ角ゴ ProN W3" pitchFamily="2"/>
              </a:rPr>
              <a:t>Mardin</a:t>
            </a:r>
            <a:r>
              <a:rPr lang="en-US" sz="1100" dirty="0" smtClean="0">
                <a:solidFill>
                  <a:srgbClr val="5096D0"/>
                </a:solidFill>
                <a:latin typeface="Times New Roman" pitchFamily="18"/>
                <a:ea typeface="ヒラギノ角ゴ ProN W3" pitchFamily="2"/>
                <a:cs typeface="ヒラギノ角ゴ ProN W3" pitchFamily="2"/>
              </a:rPr>
              <a:t>&gt;&gt;</a:t>
            </a:r>
            <a:endParaRPr lang="en-US" sz="1100" dirty="0">
              <a:solidFill>
                <a:srgbClr val="5096D0"/>
              </a:solidFill>
              <a:latin typeface="Times New Roman" pitchFamily="18"/>
              <a:ea typeface="ヒラギノ角ゴ ProN W3" pitchFamily="2"/>
              <a:cs typeface="ヒラギノ角ゴ ProN W3" pitchFamily="2"/>
            </a:endParaRPr>
          </a:p>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100" dirty="0">
                <a:solidFill>
                  <a:srgbClr val="5096D0"/>
                </a:solidFill>
                <a:latin typeface="Times New Roman" pitchFamily="18"/>
                <a:ea typeface="ヒラギノ角ゴ ProN W3" pitchFamily="2"/>
                <a:cs typeface="ヒラギノ角ゴ ProN W3" pitchFamily="2"/>
              </a:rPr>
              <a:t>&lt;&lt;</a:t>
            </a:r>
            <a:r>
              <a:rPr lang="tr-TR" sz="1100" dirty="0" err="1">
                <a:solidFill>
                  <a:srgbClr val="5096D0"/>
                </a:solidFill>
                <a:latin typeface="Times New Roman" pitchFamily="18"/>
                <a:ea typeface="ヒラギノ角ゴ ProN W3" pitchFamily="2"/>
                <a:cs typeface="ヒラギノ角ゴ ProN W3" pitchFamily="2"/>
              </a:rPr>
              <a:t>Introducing</a:t>
            </a:r>
            <a:r>
              <a:rPr lang="tr-TR" sz="1100" dirty="0">
                <a:solidFill>
                  <a:srgbClr val="5096D0"/>
                </a:solidFill>
                <a:latin typeface="Times New Roman" pitchFamily="18"/>
                <a:ea typeface="ヒラギノ角ゴ ProN W3" pitchFamily="2"/>
                <a:cs typeface="ヒラギノ角ゴ ProN W3" pitchFamily="2"/>
              </a:rPr>
              <a:t> STEM </a:t>
            </a:r>
            <a:r>
              <a:rPr lang="tr-TR" sz="1100" dirty="0" err="1">
                <a:solidFill>
                  <a:srgbClr val="5096D0"/>
                </a:solidFill>
                <a:latin typeface="Times New Roman" pitchFamily="18"/>
                <a:ea typeface="ヒラギノ角ゴ ProN W3" pitchFamily="2"/>
                <a:cs typeface="ヒラギノ角ゴ ProN W3" pitchFamily="2"/>
              </a:rPr>
              <a:t>and</a:t>
            </a:r>
            <a:r>
              <a:rPr lang="tr-TR" sz="1100" dirty="0">
                <a:solidFill>
                  <a:srgbClr val="5096D0"/>
                </a:solidFill>
                <a:latin typeface="Times New Roman" pitchFamily="18"/>
                <a:ea typeface="ヒラギノ角ゴ ProN W3" pitchFamily="2"/>
                <a:cs typeface="ヒラギノ角ゴ ProN W3" pitchFamily="2"/>
              </a:rPr>
              <a:t> Scientix</a:t>
            </a:r>
            <a:r>
              <a:rPr lang="en-US" sz="1100" dirty="0">
                <a:solidFill>
                  <a:srgbClr val="5096D0"/>
                </a:solidFill>
                <a:latin typeface="Times New Roman" pitchFamily="18"/>
                <a:ea typeface="ヒラギノ角ゴ ProN W3" pitchFamily="2"/>
                <a:cs typeface="ヒラギノ角ゴ ProN W3" pitchFamily="2"/>
              </a:rPr>
              <a:t>&gt;&gt;</a:t>
            </a:r>
          </a:p>
        </p:txBody>
      </p:sp>
    </p:spTree>
    <p:extLst>
      <p:ext uri="{BB962C8B-B14F-4D97-AF65-F5344CB8AC3E}">
        <p14:creationId xmlns:p14="http://schemas.microsoft.com/office/powerpoint/2010/main" val="3678270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85440" y="380880"/>
            <a:ext cx="7767720" cy="1595880"/>
          </a:xfrm>
          <a:prstGeom prst="rect">
            <a:avLst/>
          </a:prstGeom>
          <a:noFill/>
          <a:ln>
            <a:noFill/>
          </a:ln>
        </p:spPr>
        <p:txBody>
          <a:bodyPr vert="horz" lIns="50760" tIns="50760" rIns="90000" bIns="5076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685440" y="1981080"/>
            <a:ext cx="7767720" cy="4872600"/>
          </a:xfrm>
          <a:prstGeom prst="rect">
            <a:avLst/>
          </a:prstGeom>
          <a:noFill/>
          <a:ln>
            <a:noFill/>
          </a:ln>
        </p:spPr>
        <p:txBody>
          <a:bodyPr vert="horz" lIns="50760" tIns="50760" rIns="90000" bIns="50760" anchor="t" anchorCtr="0" compatLnSpc="1"/>
          <a:lstStyle>
            <a:def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defPPr>
            <a:lvl1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646464"/>
                </a:solidFill>
                <a:latin typeface="Arial" pitchFamily="2"/>
                <a:ea typeface="ヒラギノ角ゴ ProN W3" pitchFamily="2"/>
                <a:cs typeface="ヒラギノ角ゴ ProN W3"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646464"/>
                </a:solidFill>
                <a:latin typeface="Arial" pitchFamily="2"/>
                <a:ea typeface="ヒラギノ角ゴ ProN W3" pitchFamily="2"/>
                <a:cs typeface="ヒラギノ角ゴ ProN W3"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reeform 5"/>
          <p:cNvSpPr/>
          <p:nvPr/>
        </p:nvSpPr>
        <p:spPr>
          <a:xfrm>
            <a:off x="3563820" y="6026000"/>
            <a:ext cx="4824360"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1"/>
          <a:lstStyle/>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100" dirty="0" smtClean="0">
                <a:solidFill>
                  <a:srgbClr val="5096D0"/>
                </a:solidFill>
                <a:latin typeface="Times New Roman" pitchFamily="18"/>
                <a:ea typeface="ヒラギノ角ゴ ProN W3" pitchFamily="2"/>
                <a:cs typeface="ヒラギノ角ゴ ProN W3" pitchFamily="2"/>
              </a:rPr>
              <a:t>&lt;&lt;</a:t>
            </a:r>
            <a:r>
              <a:rPr lang="tr-TR" sz="1100" dirty="0" smtClean="0">
                <a:solidFill>
                  <a:srgbClr val="5096D0"/>
                </a:solidFill>
                <a:latin typeface="Times New Roman" pitchFamily="18"/>
                <a:ea typeface="ヒラギノ角ゴ ProN W3" pitchFamily="2"/>
                <a:cs typeface="ヒラギノ角ゴ ProN W3" pitchFamily="2"/>
              </a:rPr>
              <a:t>STEM Nedir?</a:t>
            </a:r>
            <a:r>
              <a:rPr lang="en-US" sz="1100" dirty="0" smtClean="0">
                <a:solidFill>
                  <a:srgbClr val="5096D0"/>
                </a:solidFill>
                <a:latin typeface="Times New Roman" pitchFamily="18"/>
                <a:ea typeface="ヒラギノ角ゴ ProN W3" pitchFamily="2"/>
                <a:cs typeface="ヒラギノ角ゴ ProN W3" pitchFamily="2"/>
              </a:rPr>
              <a:t>&gt;&gt;| </a:t>
            </a:r>
            <a:r>
              <a:rPr lang="en-GB" sz="1100" dirty="0" smtClean="0">
                <a:solidFill>
                  <a:srgbClr val="5096D0"/>
                </a:solidFill>
                <a:latin typeface="Times New Roman" pitchFamily="18"/>
                <a:ea typeface="ヒラギノ角ゴ ProN W3" pitchFamily="2"/>
                <a:cs typeface="ヒラギノ角ゴ ProN W3" pitchFamily="2"/>
              </a:rPr>
              <a:t>&lt;&lt;</a:t>
            </a:r>
            <a:r>
              <a:rPr lang="tr-TR" sz="1100" dirty="0" smtClean="0">
                <a:solidFill>
                  <a:srgbClr val="5096D0"/>
                </a:solidFill>
                <a:latin typeface="Times New Roman" pitchFamily="18"/>
                <a:ea typeface="ヒラギノ角ゴ ProN W3" pitchFamily="2"/>
                <a:cs typeface="ヒラギノ角ゴ ProN W3" pitchFamily="2"/>
              </a:rPr>
              <a:t>İrfan ŞAHBUDAK</a:t>
            </a:r>
            <a:r>
              <a:rPr lang="en-GB" sz="1100" dirty="0" smtClean="0">
                <a:solidFill>
                  <a:srgbClr val="5096D0"/>
                </a:solidFill>
                <a:latin typeface="Times New Roman" pitchFamily="18"/>
                <a:ea typeface="ヒラギノ角ゴ ProN W3" pitchFamily="2"/>
                <a:cs typeface="ヒラギノ角ゴ ProN W3" pitchFamily="2"/>
              </a:rPr>
              <a:t>&gt;&gt;</a:t>
            </a:r>
            <a:endParaRPr lang="en-US" sz="1100" dirty="0">
              <a:solidFill>
                <a:srgbClr val="5096D0"/>
              </a:solidFill>
              <a:latin typeface="Times New Roman" pitchFamily="18"/>
              <a:ea typeface="ヒラギノ角ゴ ProN W3" pitchFamily="2"/>
              <a:cs typeface="ヒラギノ角ゴ ProN W3" pitchFamily="2"/>
            </a:endParaRPr>
          </a:p>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100" dirty="0">
                <a:solidFill>
                  <a:srgbClr val="5096D0"/>
                </a:solidFill>
                <a:latin typeface="Times New Roman" pitchFamily="18"/>
                <a:ea typeface="ヒラギノ角ゴ ProN W3" pitchFamily="2"/>
                <a:cs typeface="ヒラギノ角ゴ ProN W3" pitchFamily="2"/>
              </a:rPr>
              <a:t>&lt;&lt;</a:t>
            </a:r>
            <a:r>
              <a:rPr lang="tr-TR" sz="1100" dirty="0" smtClean="0">
                <a:solidFill>
                  <a:srgbClr val="5096D0"/>
                </a:solidFill>
                <a:latin typeface="Times New Roman" pitchFamily="18"/>
                <a:ea typeface="ヒラギノ角ゴ ProN W3" pitchFamily="2"/>
                <a:cs typeface="ヒラギノ角ゴ ProN W3" pitchFamily="2"/>
              </a:rPr>
              <a:t>10.06.2018</a:t>
            </a:r>
            <a:r>
              <a:rPr lang="en-US" sz="1100" dirty="0">
                <a:solidFill>
                  <a:srgbClr val="5096D0"/>
                </a:solidFill>
                <a:latin typeface="Times New Roman" pitchFamily="18"/>
                <a:ea typeface="ヒラギノ角ゴ ProN W3" pitchFamily="2"/>
                <a:cs typeface="ヒラギノ角ゴ ProN W3" pitchFamily="2"/>
              </a:rPr>
              <a:t>&gt;&gt; | </a:t>
            </a:r>
            <a:r>
              <a:rPr lang="en-US" sz="1100" dirty="0" smtClean="0">
                <a:solidFill>
                  <a:srgbClr val="5096D0"/>
                </a:solidFill>
                <a:latin typeface="Times New Roman" pitchFamily="18"/>
                <a:ea typeface="ヒラギノ角ゴ ProN W3" pitchFamily="2"/>
                <a:cs typeface="ヒラギノ角ゴ ProN W3" pitchFamily="2"/>
              </a:rPr>
              <a:t>&lt;&lt;</a:t>
            </a:r>
            <a:r>
              <a:rPr lang="tr-TR" sz="1100" dirty="0" smtClean="0">
                <a:solidFill>
                  <a:srgbClr val="5096D0"/>
                </a:solidFill>
                <a:latin typeface="Times New Roman" pitchFamily="18"/>
                <a:ea typeface="ヒラギノ角ゴ ProN W3" pitchFamily="2"/>
                <a:cs typeface="ヒラギノ角ゴ ProN W3" pitchFamily="2"/>
              </a:rPr>
              <a:t>ERZURUM</a:t>
            </a:r>
            <a:r>
              <a:rPr lang="en-US" sz="1100" dirty="0" smtClean="0">
                <a:solidFill>
                  <a:srgbClr val="5096D0"/>
                </a:solidFill>
                <a:latin typeface="Times New Roman" pitchFamily="18"/>
                <a:ea typeface="ヒラギノ角ゴ ProN W3" pitchFamily="2"/>
                <a:cs typeface="ヒラギノ角ゴ ProN W3" pitchFamily="2"/>
              </a:rPr>
              <a:t>&gt;&gt;</a:t>
            </a:r>
            <a:endParaRPr lang="en-US" sz="1100" dirty="0">
              <a:solidFill>
                <a:srgbClr val="5096D0"/>
              </a:solidFill>
              <a:latin typeface="Times New Roman" pitchFamily="18"/>
              <a:ea typeface="ヒラギノ角ゴ ProN W3" pitchFamily="2"/>
              <a:cs typeface="ヒラギノ角ゴ ProN W3" pitchFamily="2"/>
            </a:endParaRPr>
          </a:p>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100" dirty="0">
                <a:solidFill>
                  <a:srgbClr val="5096D0"/>
                </a:solidFill>
                <a:latin typeface="Times New Roman" pitchFamily="18"/>
                <a:ea typeface="ヒラギノ角ゴ ProN W3" pitchFamily="2"/>
                <a:cs typeface="ヒラギノ角ゴ ProN W3" pitchFamily="2"/>
              </a:rPr>
              <a:t>&lt;&lt;</a:t>
            </a:r>
            <a:r>
              <a:rPr lang="tr-TR" sz="1100" dirty="0" err="1">
                <a:solidFill>
                  <a:srgbClr val="5096D0"/>
                </a:solidFill>
                <a:latin typeface="Times New Roman" pitchFamily="18"/>
                <a:ea typeface="ヒラギノ角ゴ ProN W3" pitchFamily="2"/>
                <a:cs typeface="ヒラギノ角ゴ ProN W3" pitchFamily="2"/>
              </a:rPr>
              <a:t>Introducing</a:t>
            </a:r>
            <a:r>
              <a:rPr lang="tr-TR" sz="1100" dirty="0">
                <a:solidFill>
                  <a:srgbClr val="5096D0"/>
                </a:solidFill>
                <a:latin typeface="Times New Roman" pitchFamily="18"/>
                <a:ea typeface="ヒラギノ角ゴ ProN W3" pitchFamily="2"/>
                <a:cs typeface="ヒラギノ角ゴ ProN W3" pitchFamily="2"/>
              </a:rPr>
              <a:t> STEM </a:t>
            </a:r>
            <a:r>
              <a:rPr lang="tr-TR" sz="1100" dirty="0" err="1">
                <a:solidFill>
                  <a:srgbClr val="5096D0"/>
                </a:solidFill>
                <a:latin typeface="Times New Roman" pitchFamily="18"/>
                <a:ea typeface="ヒラギノ角ゴ ProN W3" pitchFamily="2"/>
                <a:cs typeface="ヒラギノ角ゴ ProN W3" pitchFamily="2"/>
              </a:rPr>
              <a:t>and</a:t>
            </a:r>
            <a:r>
              <a:rPr lang="tr-TR" sz="1100" dirty="0">
                <a:solidFill>
                  <a:srgbClr val="5096D0"/>
                </a:solidFill>
                <a:latin typeface="Times New Roman" pitchFamily="18"/>
                <a:ea typeface="ヒラギノ角ゴ ProN W3" pitchFamily="2"/>
                <a:cs typeface="ヒラギノ角ゴ ProN W3" pitchFamily="2"/>
              </a:rPr>
              <a:t> Scientix</a:t>
            </a:r>
            <a:r>
              <a:rPr lang="en-US" sz="1100" dirty="0">
                <a:solidFill>
                  <a:srgbClr val="5096D0"/>
                </a:solidFill>
                <a:latin typeface="Times New Roman" pitchFamily="18"/>
                <a:ea typeface="ヒラギノ角ゴ ProN W3" pitchFamily="2"/>
                <a:cs typeface="ヒラギノ角ゴ ProN W3" pitchFamily="2"/>
              </a:rPr>
              <a:t>&gt;&gt;</a:t>
            </a:r>
          </a:p>
        </p:txBody>
      </p:sp>
      <p:sp>
        <p:nvSpPr>
          <p:cNvPr id="7" name="Freeform 6"/>
          <p:cNvSpPr/>
          <p:nvPr/>
        </p:nvSpPr>
        <p:spPr>
          <a:xfrm>
            <a:off x="7884900" y="6542040"/>
            <a:ext cx="503280" cy="285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1"/>
          <a:lstStyle/>
          <a:p>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01BAFDD-8BED-4A7E-8A1F-C3EA4DA7459F}" type="slidenum">
              <a:rPr sz="1200">
                <a:solidFill>
                  <a:srgbClr val="4DA0D4"/>
                </a:solidFill>
              </a:rPr>
              <a:pPr algn="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t>‹#›</a:t>
            </a:fld>
            <a:endParaRPr lang="en-US" sz="1100" dirty="0">
              <a:solidFill>
                <a:srgbClr val="4DA0D4"/>
              </a:solidFill>
              <a:latin typeface="Arial" pitchFamily="18"/>
              <a:ea typeface="ヒラギノ角ゴ ProN W3" pitchFamily="2"/>
              <a:cs typeface="ヒラギノ角ゴ ProN W3" pitchFamily="2"/>
            </a:endParaRPr>
          </a:p>
        </p:txBody>
      </p:sp>
      <p:pic>
        <p:nvPicPr>
          <p:cNvPr id="3074" name="Picture 2" descr="scientix ambassador logo ile ilgili gÃ¶rsel sonucu"/>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0454"/>
            <a:ext cx="2222728" cy="1166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4114"/>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dt="0"/>
  <p:txStyles>
    <p:titleStyle>
      <a:lvl1pPr marL="0" marR="0" indent="0" algn="l"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3600" b="0" i="0" u="none" strike="noStrike" kern="1200" baseline="0">
          <a:ln>
            <a:noFill/>
          </a:ln>
          <a:solidFill>
            <a:srgbClr val="011D33"/>
          </a:solidFill>
          <a:latin typeface="Arial Bold" pitchFamily="18"/>
        </a:defRPr>
      </a:lvl1pPr>
    </p:titleStyle>
    <p:bodyStyle>
      <a:lvl1pPr marL="342720" marR="0" indent="-342720" algn="l" rtl="0" hangingPunct="0">
        <a:lnSpc>
          <a:spcPct val="100000"/>
        </a:lnSpc>
        <a:spcBef>
          <a:spcPts val="697"/>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18"/>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fcl.eun.org/learning-zones;jsessionid=0CD5EE78E36A4296B235FAE871795576"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mailto:scientix@meb.gov.tr" TargetMode="External"/><Relationship Id="rId2" Type="http://schemas.openxmlformats.org/officeDocument/2006/relationships/hyperlink" Target="http://www.scientix.eu/" TargetMode="External"/><Relationship Id="rId1" Type="http://schemas.openxmlformats.org/officeDocument/2006/relationships/slideLayout" Target="../slideLayouts/slideLayout2.xml"/><Relationship Id="rId6" Type="http://schemas.openxmlformats.org/officeDocument/2006/relationships/hyperlink" Target="mailto:yusufkaplan@meb.gov.tr" TargetMode="External"/><Relationship Id="rId5" Type="http://schemas.openxmlformats.org/officeDocument/2006/relationships/hyperlink" Target="https://www.facebook.com/groups/ScientixTurkiye/" TargetMode="External"/><Relationship Id="rId4" Type="http://schemas.openxmlformats.org/officeDocument/2006/relationships/hyperlink" Target="mailto:trscientix@gmail.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788024" y="19473"/>
            <a:ext cx="450036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a:spcBef>
                <a:spcPts val="448"/>
              </a:spcBef>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BE" sz="4000" b="1" dirty="0">
                <a:solidFill>
                  <a:srgbClr val="0177C1"/>
                </a:solidFill>
                <a:latin typeface="Arial" pitchFamily="18"/>
                <a:ea typeface="ヒラギノ角ゴ ProN W3" pitchFamily="2"/>
                <a:cs typeface="ヒラギノ角ゴ ProN W3" pitchFamily="2"/>
              </a:rPr>
              <a:t>http://scientix.eu</a:t>
            </a:r>
          </a:p>
        </p:txBody>
      </p:sp>
      <p:sp>
        <p:nvSpPr>
          <p:cNvPr id="4" name="Freeform 1"/>
          <p:cNvSpPr/>
          <p:nvPr/>
        </p:nvSpPr>
        <p:spPr>
          <a:xfrm>
            <a:off x="77448" y="1700808"/>
            <a:ext cx="9180104" cy="169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34272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4000" b="1" dirty="0" smtClean="0">
                <a:solidFill>
                  <a:srgbClr val="C00000"/>
                </a:solidFill>
                <a:latin typeface="Arial" pitchFamily="18"/>
                <a:ea typeface="Arial" pitchFamily="2"/>
                <a:cs typeface="Arial" pitchFamily="2"/>
              </a:rPr>
              <a:t>STEM Eğitimi ve </a:t>
            </a:r>
          </a:p>
          <a:p>
            <a:pPr marL="34272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4000" b="1" dirty="0" smtClean="0">
                <a:solidFill>
                  <a:srgbClr val="C00000"/>
                </a:solidFill>
                <a:latin typeface="Arial" pitchFamily="18"/>
                <a:ea typeface="Arial" pitchFamily="2"/>
                <a:cs typeface="Arial" pitchFamily="2"/>
              </a:rPr>
              <a:t>STEM Farkındalığının Oluşturulması</a:t>
            </a:r>
            <a:endParaRPr lang="en-GB" sz="2800" b="1" dirty="0">
              <a:solidFill>
                <a:srgbClr val="C00000"/>
              </a:solidFill>
              <a:latin typeface="Arial" pitchFamily="18"/>
              <a:ea typeface="Arial" pitchFamily="2"/>
              <a:cs typeface="Arial" pitchFamily="2"/>
            </a:endParaRPr>
          </a:p>
          <a:p>
            <a:pPr marL="34272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endParaRPr lang="en-IE" sz="3200" b="1" dirty="0">
              <a:solidFill>
                <a:srgbClr val="C00000"/>
              </a:solidFill>
              <a:latin typeface="Arial" pitchFamily="18"/>
              <a:ea typeface="Arial" pitchFamily="2"/>
              <a:cs typeface="Arial" pitchFamily="2"/>
            </a:endParaRPr>
          </a:p>
        </p:txBody>
      </p:sp>
      <p:sp>
        <p:nvSpPr>
          <p:cNvPr id="2" name="Metin kutusu 1"/>
          <p:cNvSpPr txBox="1"/>
          <p:nvPr/>
        </p:nvSpPr>
        <p:spPr>
          <a:xfrm>
            <a:off x="4667500" y="5661248"/>
            <a:ext cx="1480875" cy="873388"/>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3200213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68872" y="116632"/>
            <a:ext cx="5625130" cy="1077218"/>
          </a:xfrm>
          <a:prstGeom prst="rect">
            <a:avLst/>
          </a:prstGeom>
          <a:noFill/>
        </p:spPr>
        <p:txBody>
          <a:bodyPr wrap="none" lIns="91440" tIns="45720" rIns="91440" bIns="45720">
            <a:spAutoFit/>
          </a:bodyPr>
          <a:lstStyle/>
          <a:p>
            <a:pPr algn="ct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err="1" smtClean="0">
                <a:ln w="0"/>
                <a:solidFill>
                  <a:srgbClr val="C00000"/>
                </a:solidFill>
                <a:effectLst>
                  <a:reflection blurRad="6350" stA="53000" endA="300" endPos="35500" dir="5400000" sy="-90000" algn="bl" rotWithShape="0"/>
                </a:effectLst>
                <a:latin typeface="Arial Rounded MT Bold" panose="020F0704030504030204" pitchFamily="34" charset="0"/>
              </a:rPr>
              <a:t>Egitimini</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 Okulunuzda</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Nasıl Uygulayabilirsiniz?</a:t>
            </a:r>
            <a:endParaRPr lang="tr-TR" sz="32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251520" y="1412776"/>
            <a:ext cx="6850320" cy="4524315"/>
          </a:xfrm>
          <a:prstGeom prst="rect">
            <a:avLst/>
          </a:prstGeom>
          <a:solidFill>
            <a:schemeClr val="bg1"/>
          </a:solidFill>
        </p:spPr>
        <p:txBody>
          <a:bodyPr wrap="square">
            <a:spAutoFit/>
          </a:bodyPr>
          <a:lstStyle/>
          <a:p>
            <a:r>
              <a:rPr lang="tr-TR" sz="2400" b="1" dirty="0">
                <a:solidFill>
                  <a:srgbClr val="002060"/>
                </a:solidFill>
              </a:rPr>
              <a:t>STEM eğitimi etkinliklerinin gerçekleştirildiği okulların genel özelliği, proje tabanlı öğrenme ve mühendislik tasarım süreci gibi yenilikçi pedagojilerin uygulandığı okullar olmalarıdır. Bu okullarda STEM alanlarında yetenekli ve ilgisi olan öğrencilerin belirlenip bu alanlarda kariyerlere yönlenmeleri için motivasyon sağlaması amacıyla STEM proje uygulamaları yapılmaktadır. Proje tabanlı STEM eğitiminin temelinde; öğrencileri içerik öğrenmekten ve ezberden daha çok soru sormaya, araştırma yapmaya, üretime ve yeni buluşlar yapmaya yönlendirme vardır.</a:t>
            </a:r>
          </a:p>
        </p:txBody>
      </p:sp>
      <p:pic>
        <p:nvPicPr>
          <p:cNvPr id="6" name="image8.png"/>
          <p:cNvPicPr/>
          <p:nvPr/>
        </p:nvPicPr>
        <p:blipFill>
          <a:blip r:embed="rId2" cstate="print"/>
          <a:stretch>
            <a:fillRect/>
          </a:stretch>
        </p:blipFill>
        <p:spPr>
          <a:xfrm>
            <a:off x="7101840" y="1700808"/>
            <a:ext cx="2042160" cy="3108960"/>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84838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68872" y="116632"/>
            <a:ext cx="5625130" cy="1077218"/>
          </a:xfrm>
          <a:prstGeom prst="rect">
            <a:avLst/>
          </a:prstGeom>
          <a:noFill/>
        </p:spPr>
        <p:txBody>
          <a:bodyPr wrap="none" lIns="91440" tIns="45720" rIns="91440" bIns="45720">
            <a:spAutoFit/>
          </a:bodyPr>
          <a:lstStyle/>
          <a:p>
            <a:pPr algn="ct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err="1" smtClean="0">
                <a:ln w="0"/>
                <a:solidFill>
                  <a:srgbClr val="C00000"/>
                </a:solidFill>
                <a:effectLst>
                  <a:reflection blurRad="6350" stA="53000" endA="300" endPos="35500" dir="5400000" sy="-90000" algn="bl" rotWithShape="0"/>
                </a:effectLst>
                <a:latin typeface="Arial Rounded MT Bold" panose="020F0704030504030204" pitchFamily="34" charset="0"/>
              </a:rPr>
              <a:t>Egitimini</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 Okulunuzda</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Nasıl Uygulayabilirsiniz?</a:t>
            </a:r>
            <a:endParaRPr lang="tr-TR" sz="32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282972" y="1700808"/>
            <a:ext cx="6850320" cy="3785652"/>
          </a:xfrm>
          <a:prstGeom prst="rect">
            <a:avLst/>
          </a:prstGeom>
        </p:spPr>
        <p:txBody>
          <a:bodyPr wrap="square">
            <a:spAutoFit/>
          </a:bodyPr>
          <a:lstStyle/>
          <a:p>
            <a:r>
              <a:rPr lang="tr-TR" sz="2400" b="1" dirty="0">
                <a:solidFill>
                  <a:srgbClr val="002060"/>
                </a:solidFill>
              </a:rPr>
              <a:t>STEM eğitimi sürecinde öğretmen olarak rolünüz öğrencilerinize Fen, Teknoloji, Mühendislik ve Matematik disiplinlerinde sadece teorik bilgileri vermek değil, bu disiplinlerde eğitim veren diğer öğretmenlerle bir araya gelerek öğrencileriniz için sorgulamaya, araştırmaya, üretime ve buluş yapmaya yönelik proje çalışmaları tasarlamak ve bu projelere katılmaya ilgisi ve yeteneği olan öğrencilerinize bu projeleri gerçekleştirmede yol göstericilik yapmaktır.</a:t>
            </a:r>
          </a:p>
        </p:txBody>
      </p:sp>
      <p:pic>
        <p:nvPicPr>
          <p:cNvPr id="36866" name="Picture 2" descr="scienc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2739" y="2504554"/>
            <a:ext cx="2570708" cy="217816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926057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68872" y="116632"/>
            <a:ext cx="5625130" cy="1077218"/>
          </a:xfrm>
          <a:prstGeom prst="rect">
            <a:avLst/>
          </a:prstGeom>
          <a:noFill/>
        </p:spPr>
        <p:txBody>
          <a:bodyPr wrap="none" lIns="91440" tIns="45720" rIns="91440" bIns="45720">
            <a:spAutoFit/>
          </a:bodyPr>
          <a:lstStyle/>
          <a:p>
            <a:pPr algn="ct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err="1" smtClean="0">
                <a:ln w="0"/>
                <a:solidFill>
                  <a:srgbClr val="C00000"/>
                </a:solidFill>
                <a:effectLst>
                  <a:reflection blurRad="6350" stA="53000" endA="300" endPos="35500" dir="5400000" sy="-90000" algn="bl" rotWithShape="0"/>
                </a:effectLst>
                <a:latin typeface="Arial Rounded MT Bold" panose="020F0704030504030204" pitchFamily="34" charset="0"/>
              </a:rPr>
              <a:t>Egitimini</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 Okulunuzda</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Nasıl Uygulayabilirsiniz?</a:t>
            </a:r>
            <a:endParaRPr lang="tr-TR" sz="32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251520" y="1052736"/>
            <a:ext cx="6850320" cy="3416320"/>
          </a:xfrm>
          <a:prstGeom prst="rect">
            <a:avLst/>
          </a:prstGeom>
        </p:spPr>
        <p:txBody>
          <a:bodyPr wrap="square">
            <a:spAutoFit/>
          </a:bodyPr>
          <a:lstStyle/>
          <a:p>
            <a:r>
              <a:rPr lang="tr-TR" sz="2400" b="1" dirty="0">
                <a:solidFill>
                  <a:srgbClr val="002060"/>
                </a:solidFill>
              </a:rPr>
              <a:t>Öğrencilerinizi bir buluş ve ürün geliştirmesini sağlayacak soru  oluşturma, ürün/buluş tasarlama,  ürünü/buluşu  test  etme,  sonuç  çıkarma, ürünü değerlendirme, paylaşma ve yeniden düşünerek yeni sorularla buluş ve ürününü geliştirmeye yöneliklik  STEM  eğitimi etkinliği döngüsünün içine sokmanız gerekmektedir. Şekil 1’de görülen ürün  ve  buluş   geliştirmeye    yönelik    proje     tabanlı     STEM eğitimi döngüsü hiçbir zaman sona ermez.</a:t>
            </a:r>
          </a:p>
        </p:txBody>
      </p:sp>
      <p:pic>
        <p:nvPicPr>
          <p:cNvPr id="6" name="image8.png"/>
          <p:cNvPicPr/>
          <p:nvPr/>
        </p:nvPicPr>
        <p:blipFill>
          <a:blip r:embed="rId2" cstate="print"/>
          <a:stretch>
            <a:fillRect/>
          </a:stretch>
        </p:blipFill>
        <p:spPr>
          <a:xfrm>
            <a:off x="7101840" y="1700808"/>
            <a:ext cx="2042160" cy="3108960"/>
          </a:xfrm>
          <a:prstGeom prst="rect">
            <a:avLst/>
          </a:prstGeom>
        </p:spPr>
      </p:pic>
      <p:pic>
        <p:nvPicPr>
          <p:cNvPr id="7" name="image33.png"/>
          <p:cNvPicPr/>
          <p:nvPr/>
        </p:nvPicPr>
        <p:blipFill>
          <a:blip r:embed="rId3" cstate="print"/>
          <a:stretch>
            <a:fillRect/>
          </a:stretch>
        </p:blipFill>
        <p:spPr>
          <a:xfrm>
            <a:off x="899592" y="4509120"/>
            <a:ext cx="4299759" cy="2048232"/>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2303157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l="11414" t="26188" r="51574" b="12546"/>
          <a:stretch/>
        </p:blipFill>
        <p:spPr>
          <a:xfrm>
            <a:off x="2195736" y="332656"/>
            <a:ext cx="6768752" cy="6299277"/>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3322997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68872" y="116632"/>
            <a:ext cx="5625130" cy="1077218"/>
          </a:xfrm>
          <a:prstGeom prst="rect">
            <a:avLst/>
          </a:prstGeom>
          <a:noFill/>
        </p:spPr>
        <p:txBody>
          <a:bodyPr wrap="none" lIns="91440" tIns="45720" rIns="91440" bIns="45720">
            <a:spAutoFit/>
          </a:bodyPr>
          <a:lstStyle/>
          <a:p>
            <a:pPr algn="ct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err="1" smtClean="0">
                <a:ln w="0"/>
                <a:solidFill>
                  <a:srgbClr val="C00000"/>
                </a:solidFill>
                <a:effectLst>
                  <a:reflection blurRad="6350" stA="53000" endA="300" endPos="35500" dir="5400000" sy="-90000" algn="bl" rotWithShape="0"/>
                </a:effectLst>
                <a:latin typeface="Arial Rounded MT Bold" panose="020F0704030504030204" pitchFamily="34" charset="0"/>
              </a:rPr>
              <a:t>Egitimini</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 Okulunuzda</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Nasıl Uygulayabilirsiniz?</a:t>
            </a:r>
            <a:endParaRPr lang="tr-TR" sz="32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262409" y="1412776"/>
            <a:ext cx="6850320" cy="5262979"/>
          </a:xfrm>
          <a:prstGeom prst="rect">
            <a:avLst/>
          </a:prstGeom>
        </p:spPr>
        <p:txBody>
          <a:bodyPr wrap="square">
            <a:spAutoFit/>
          </a:bodyPr>
          <a:lstStyle/>
          <a:p>
            <a:r>
              <a:rPr lang="tr-TR" sz="2400" b="1" dirty="0">
                <a:solidFill>
                  <a:srgbClr val="002060"/>
                </a:solidFill>
              </a:rPr>
              <a:t>Sentez davranışı seviyesinde, öğrencinin bir ürünü ya da buluşu STEM yaklaşımı bileşenleri çerçevesinde edindiği </a:t>
            </a:r>
            <a:r>
              <a:rPr lang="tr-TR" sz="2400" b="1" dirty="0" err="1">
                <a:solidFill>
                  <a:srgbClr val="002060"/>
                </a:solidFill>
              </a:rPr>
              <a:t>disiplinlerarası</a:t>
            </a:r>
            <a:r>
              <a:rPr lang="tr-TR" sz="2400" b="1" dirty="0">
                <a:solidFill>
                  <a:srgbClr val="002060"/>
                </a:solidFill>
              </a:rPr>
              <a:t> bilgi ve becerileri kullanarak tasarlaması ve üretebilmesi mümkün olabilmektedir.</a:t>
            </a:r>
          </a:p>
          <a:p>
            <a:r>
              <a:rPr lang="tr-TR" sz="2400" b="1" dirty="0">
                <a:solidFill>
                  <a:srgbClr val="C00000"/>
                </a:solidFill>
              </a:rPr>
              <a:t>Örneğin, öğrencilerimiz toprağın nem değerindeki değişimi algılayıp, nem değeri düştüğünde otomatik olarak sulama yapabilen bir sulama robotu geliştirirken, bu robotun Fen (biyoloji, kimya), Teknoloji (elektronik malzemeler, </a:t>
            </a:r>
            <a:r>
              <a:rPr lang="tr-TR" sz="2400" b="1" dirty="0" err="1">
                <a:solidFill>
                  <a:srgbClr val="C00000"/>
                </a:solidFill>
              </a:rPr>
              <a:t>sensör</a:t>
            </a:r>
            <a:r>
              <a:rPr lang="tr-TR" sz="2400" b="1" dirty="0">
                <a:solidFill>
                  <a:srgbClr val="C00000"/>
                </a:solidFill>
              </a:rPr>
              <a:t>, yazılım), Mühendislik (tasarım, imalat süreçleri, malzeme bilgisi), Matematik (denklemler, fonksiyonlar, vb.) bilgi </a:t>
            </a:r>
            <a:r>
              <a:rPr lang="tr-TR" sz="2400" b="1" dirty="0" smtClean="0">
                <a:solidFill>
                  <a:srgbClr val="C00000"/>
                </a:solidFill>
              </a:rPr>
              <a:t>ve</a:t>
            </a:r>
            <a:r>
              <a:rPr lang="tr-TR" sz="2400" b="1" dirty="0">
                <a:solidFill>
                  <a:srgbClr val="C00000"/>
                </a:solidFill>
              </a:rPr>
              <a:t> </a:t>
            </a:r>
            <a:r>
              <a:rPr lang="tr-TR" sz="2400" b="1" dirty="0" smtClean="0">
                <a:solidFill>
                  <a:srgbClr val="C00000"/>
                </a:solidFill>
              </a:rPr>
              <a:t>becerilerini </a:t>
            </a:r>
            <a:r>
              <a:rPr lang="tr-TR" sz="2400" b="1" dirty="0">
                <a:solidFill>
                  <a:srgbClr val="C00000"/>
                </a:solidFill>
              </a:rPr>
              <a:t>bir arada kullanması, STEM yaklaşımı kapsamında geliştirilebilecek projelerle gerçekleştirilebilir</a:t>
            </a:r>
          </a:p>
        </p:txBody>
      </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3641627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68872" y="116632"/>
            <a:ext cx="5625130" cy="1077218"/>
          </a:xfrm>
          <a:prstGeom prst="rect">
            <a:avLst/>
          </a:prstGeom>
          <a:noFill/>
        </p:spPr>
        <p:txBody>
          <a:bodyPr wrap="none" lIns="91440" tIns="45720" rIns="91440" bIns="45720">
            <a:spAutoFit/>
          </a:bodyPr>
          <a:lstStyle/>
          <a:p>
            <a:pPr algn="ct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err="1" smtClean="0">
                <a:ln w="0"/>
                <a:solidFill>
                  <a:srgbClr val="C00000"/>
                </a:solidFill>
                <a:effectLst>
                  <a:reflection blurRad="6350" stA="53000" endA="300" endPos="35500" dir="5400000" sy="-90000" algn="bl" rotWithShape="0"/>
                </a:effectLst>
                <a:latin typeface="Arial Rounded MT Bold" panose="020F0704030504030204" pitchFamily="34" charset="0"/>
              </a:rPr>
              <a:t>Egitimini</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 Okulunuzda</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Nasıl Uygulayabilirsiniz?</a:t>
            </a:r>
            <a:endParaRPr lang="tr-TR" sz="32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262408" y="1412776"/>
            <a:ext cx="7531593" cy="3785652"/>
          </a:xfrm>
          <a:prstGeom prst="rect">
            <a:avLst/>
          </a:prstGeom>
        </p:spPr>
        <p:txBody>
          <a:bodyPr wrap="square">
            <a:spAutoFit/>
          </a:bodyPr>
          <a:lstStyle/>
          <a:p>
            <a:r>
              <a:rPr lang="tr-TR" sz="2400" b="1" u="sng" dirty="0">
                <a:solidFill>
                  <a:srgbClr val="002060"/>
                </a:solidFill>
              </a:rPr>
              <a:t>TÜBİTAK’ın belirlediği, gelecek vadeden STEM eğitimi proje ana konu başlıkları aşağıda sıralanmaktadır</a:t>
            </a:r>
            <a:r>
              <a:rPr lang="tr-TR" sz="2400" b="1" u="sng" dirty="0" smtClean="0">
                <a:solidFill>
                  <a:srgbClr val="002060"/>
                </a:solidFill>
              </a:rPr>
              <a:t>:</a:t>
            </a:r>
          </a:p>
          <a:p>
            <a:endParaRPr lang="tr-TR" sz="2400" b="1" dirty="0">
              <a:solidFill>
                <a:srgbClr val="002060"/>
              </a:solidFill>
            </a:endParaRPr>
          </a:p>
          <a:p>
            <a:pPr marL="457200" indent="-457200">
              <a:buAutoNum type="arabicPeriod"/>
            </a:pPr>
            <a:r>
              <a:rPr lang="tr-TR" sz="2400" b="1" dirty="0" smtClean="0">
                <a:solidFill>
                  <a:srgbClr val="002060"/>
                </a:solidFill>
              </a:rPr>
              <a:t>Mobil Internet                   2.Bilişim </a:t>
            </a:r>
            <a:r>
              <a:rPr lang="tr-TR" sz="2400" b="1" dirty="0">
                <a:solidFill>
                  <a:srgbClr val="002060"/>
                </a:solidFill>
              </a:rPr>
              <a:t>İşlerinin </a:t>
            </a:r>
            <a:r>
              <a:rPr lang="tr-TR" sz="2400" b="1" dirty="0" smtClean="0">
                <a:solidFill>
                  <a:srgbClr val="002060"/>
                </a:solidFill>
              </a:rPr>
              <a:t>Otomasyon</a:t>
            </a:r>
            <a:endParaRPr lang="tr-TR" sz="2400" b="1" dirty="0">
              <a:solidFill>
                <a:srgbClr val="002060"/>
              </a:solidFill>
            </a:endParaRPr>
          </a:p>
          <a:p>
            <a:r>
              <a:rPr lang="tr-TR" sz="2400" b="1" dirty="0" smtClean="0">
                <a:solidFill>
                  <a:srgbClr val="002060"/>
                </a:solidFill>
              </a:rPr>
              <a:t>3. Nesnelerin İnterneti           4. Bulut </a:t>
            </a:r>
            <a:r>
              <a:rPr lang="tr-TR" sz="2400" b="1" dirty="0">
                <a:solidFill>
                  <a:srgbClr val="002060"/>
                </a:solidFill>
              </a:rPr>
              <a:t>Bilişim</a:t>
            </a:r>
          </a:p>
          <a:p>
            <a:r>
              <a:rPr lang="tr-TR" sz="2400" b="1" dirty="0" smtClean="0">
                <a:solidFill>
                  <a:srgbClr val="002060"/>
                </a:solidFill>
              </a:rPr>
              <a:t>5. İleri </a:t>
            </a:r>
            <a:r>
              <a:rPr lang="tr-TR" sz="2400" b="1" dirty="0">
                <a:solidFill>
                  <a:srgbClr val="002060"/>
                </a:solidFill>
              </a:rPr>
              <a:t>Robot </a:t>
            </a:r>
            <a:r>
              <a:rPr lang="tr-TR" sz="2400" b="1" dirty="0" smtClean="0">
                <a:solidFill>
                  <a:srgbClr val="002060"/>
                </a:solidFill>
              </a:rPr>
              <a:t>Teknolojileri     6. Otonom </a:t>
            </a:r>
            <a:r>
              <a:rPr lang="tr-TR" sz="2400" b="1" dirty="0">
                <a:solidFill>
                  <a:srgbClr val="002060"/>
                </a:solidFill>
              </a:rPr>
              <a:t>Araçlar</a:t>
            </a:r>
          </a:p>
          <a:p>
            <a:r>
              <a:rPr lang="tr-TR" sz="2400" b="1" dirty="0" smtClean="0">
                <a:solidFill>
                  <a:srgbClr val="002060"/>
                </a:solidFill>
              </a:rPr>
              <a:t>7. Yeni </a:t>
            </a:r>
            <a:r>
              <a:rPr lang="tr-TR" sz="2400" b="1" dirty="0">
                <a:solidFill>
                  <a:srgbClr val="002060"/>
                </a:solidFill>
              </a:rPr>
              <a:t>Nesil Gen </a:t>
            </a:r>
            <a:r>
              <a:rPr lang="tr-TR" sz="2400" b="1" dirty="0" smtClean="0">
                <a:solidFill>
                  <a:srgbClr val="002060"/>
                </a:solidFill>
              </a:rPr>
              <a:t>Çalışmaları 8.Enerji </a:t>
            </a:r>
            <a:r>
              <a:rPr lang="tr-TR" sz="2400" b="1" dirty="0">
                <a:solidFill>
                  <a:srgbClr val="002060"/>
                </a:solidFill>
              </a:rPr>
              <a:t>Depolama</a:t>
            </a:r>
          </a:p>
          <a:p>
            <a:r>
              <a:rPr lang="tr-TR" sz="2400" b="1" dirty="0" smtClean="0">
                <a:solidFill>
                  <a:srgbClr val="002060"/>
                </a:solidFill>
              </a:rPr>
              <a:t>9. 3 </a:t>
            </a:r>
            <a:r>
              <a:rPr lang="tr-TR" sz="2400" b="1" dirty="0">
                <a:solidFill>
                  <a:srgbClr val="002060"/>
                </a:solidFill>
              </a:rPr>
              <a:t>Boyutlu </a:t>
            </a:r>
            <a:r>
              <a:rPr lang="tr-TR" sz="2400" b="1" dirty="0" smtClean="0">
                <a:solidFill>
                  <a:srgbClr val="002060"/>
                </a:solidFill>
              </a:rPr>
              <a:t>Baskı                   10. Gelişmiş </a:t>
            </a:r>
            <a:r>
              <a:rPr lang="tr-TR" sz="2400" b="1" dirty="0">
                <a:solidFill>
                  <a:srgbClr val="002060"/>
                </a:solidFill>
              </a:rPr>
              <a:t>Malzemeler</a:t>
            </a:r>
          </a:p>
          <a:p>
            <a:r>
              <a:rPr lang="tr-TR" sz="2400" b="1" dirty="0" smtClean="0">
                <a:solidFill>
                  <a:srgbClr val="002060"/>
                </a:solidFill>
              </a:rPr>
              <a:t>11.Fosil </a:t>
            </a:r>
            <a:r>
              <a:rPr lang="tr-TR" sz="2400" b="1" dirty="0">
                <a:solidFill>
                  <a:srgbClr val="002060"/>
                </a:solidFill>
              </a:rPr>
              <a:t>Yakıt Çıkarma </a:t>
            </a:r>
            <a:r>
              <a:rPr lang="tr-TR" sz="2400" b="1" dirty="0" smtClean="0">
                <a:solidFill>
                  <a:srgbClr val="002060"/>
                </a:solidFill>
              </a:rPr>
              <a:t>Teknolojileri  12.Yenilenebilir </a:t>
            </a:r>
            <a:r>
              <a:rPr lang="tr-TR" sz="2400" b="1" dirty="0">
                <a:solidFill>
                  <a:srgbClr val="002060"/>
                </a:solidFill>
              </a:rPr>
              <a:t>Enerji</a:t>
            </a:r>
          </a:p>
          <a:p>
            <a:r>
              <a:rPr lang="tr-TR" sz="2400" b="1" dirty="0">
                <a:solidFill>
                  <a:srgbClr val="002060"/>
                </a:solidFill>
              </a:rPr>
              <a:t> </a:t>
            </a:r>
          </a:p>
        </p:txBody>
      </p:sp>
      <p:pic>
        <p:nvPicPr>
          <p:cNvPr id="2" name="Resim 1"/>
          <p:cNvPicPr>
            <a:picLocks noChangeAspect="1"/>
          </p:cNvPicPr>
          <p:nvPr/>
        </p:nvPicPr>
        <p:blipFill>
          <a:blip r:embed="rId2"/>
          <a:stretch>
            <a:fillRect/>
          </a:stretch>
        </p:blipFill>
        <p:spPr>
          <a:xfrm>
            <a:off x="2267744" y="4902026"/>
            <a:ext cx="2713693" cy="1955974"/>
          </a:xfrm>
          <a:prstGeom prst="rect">
            <a:avLst/>
          </a:prstGeom>
        </p:spPr>
      </p:pic>
      <p:sp>
        <p:nvSpPr>
          <p:cNvPr id="3" name="Altbilgi Yer Tutucusu 2"/>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DCB392D8-3EF7-4FA8-83F9-050B622D7357}"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1483524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68872" y="116632"/>
            <a:ext cx="5625130" cy="1077218"/>
          </a:xfrm>
          <a:prstGeom prst="rect">
            <a:avLst/>
          </a:prstGeom>
          <a:noFill/>
        </p:spPr>
        <p:txBody>
          <a:bodyPr wrap="none" lIns="91440" tIns="45720" rIns="91440" bIns="45720">
            <a:spAutoFit/>
          </a:bodyPr>
          <a:lstStyle/>
          <a:p>
            <a:pPr algn="ct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err="1" smtClean="0">
                <a:ln w="0"/>
                <a:solidFill>
                  <a:srgbClr val="C00000"/>
                </a:solidFill>
                <a:effectLst>
                  <a:reflection blurRad="6350" stA="53000" endA="300" endPos="35500" dir="5400000" sy="-90000" algn="bl" rotWithShape="0"/>
                </a:effectLst>
                <a:latin typeface="Arial Rounded MT Bold" panose="020F0704030504030204" pitchFamily="34" charset="0"/>
              </a:rPr>
              <a:t>Egitimini</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 Okulunuzda</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Nasıl Uygulayabilirsiniz?</a:t>
            </a:r>
            <a:endParaRPr lang="tr-TR" sz="32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262408" y="1412776"/>
            <a:ext cx="7531593" cy="2677656"/>
          </a:xfrm>
          <a:prstGeom prst="rect">
            <a:avLst/>
          </a:prstGeom>
        </p:spPr>
        <p:txBody>
          <a:bodyPr wrap="square">
            <a:spAutoFit/>
          </a:bodyPr>
          <a:lstStyle/>
          <a:p>
            <a:r>
              <a:rPr lang="tr-TR" sz="2400" b="1" dirty="0">
                <a:solidFill>
                  <a:srgbClr val="002060"/>
                </a:solidFill>
              </a:rPr>
              <a:t>Geleceğin STEM Meslek Alanlarına yönelik proje çalışması yapmaya ilgisi ve kabiliyeti olan öğrencileri tespit edip, bu öğrencileri proje ekibi haline getirerek, çevrelerinde sorgulama, araştırma, buluş yapma ve ürün geliştirme bilgi ve becerileri gerektiren problemlere karşı çözüm üretmelerini sağlamak amacıyla yaptırılan </a:t>
            </a:r>
            <a:r>
              <a:rPr lang="tr-TR" sz="2400" b="1" dirty="0" err="1" smtClean="0">
                <a:solidFill>
                  <a:srgbClr val="002060"/>
                </a:solidFill>
              </a:rPr>
              <a:t>faaliyetletler</a:t>
            </a:r>
            <a:r>
              <a:rPr lang="tr-TR" sz="2400" b="1" dirty="0" smtClean="0">
                <a:solidFill>
                  <a:srgbClr val="002060"/>
                </a:solidFill>
              </a:rPr>
              <a:t> </a:t>
            </a:r>
            <a:r>
              <a:rPr lang="tr-TR" sz="2400" b="1" dirty="0">
                <a:solidFill>
                  <a:srgbClr val="002060"/>
                </a:solidFill>
              </a:rPr>
              <a:t>de STEM Projesi olarak değerlendirilebilir.</a:t>
            </a:r>
          </a:p>
        </p:txBody>
      </p:sp>
      <p:pic>
        <p:nvPicPr>
          <p:cNvPr id="6" name="image40.jpeg"/>
          <p:cNvPicPr/>
          <p:nvPr/>
        </p:nvPicPr>
        <p:blipFill>
          <a:blip r:embed="rId2" cstate="print"/>
          <a:stretch>
            <a:fillRect/>
          </a:stretch>
        </p:blipFill>
        <p:spPr>
          <a:xfrm>
            <a:off x="1115616" y="4221088"/>
            <a:ext cx="4557395" cy="2211070"/>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1037777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664745" y="116632"/>
            <a:ext cx="4633383"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Projeleri </a:t>
            </a:r>
            <a:endPar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endParaRP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Neyi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Amaçlar</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a:t>
            </a:r>
            <a:endParaRPr lang="tr-TR" sz="32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323528" y="1299942"/>
            <a:ext cx="8342040" cy="3416320"/>
          </a:xfrm>
          <a:prstGeom prst="rect">
            <a:avLst/>
          </a:prstGeom>
        </p:spPr>
        <p:txBody>
          <a:bodyPr wrap="square">
            <a:spAutoFit/>
          </a:bodyPr>
          <a:lstStyle/>
          <a:p>
            <a:r>
              <a:rPr lang="tr-TR" sz="2400" b="1" dirty="0">
                <a:solidFill>
                  <a:srgbClr val="002060"/>
                </a:solidFill>
              </a:rPr>
              <a:t>STEM Eğitimi projeleri, öğrencilere grup çalışması yaptırarak STEM (fen, teknoloji, mühendislik ve matematik) alanlarındaki bilgilerini ve becerilerini öncelikle </a:t>
            </a:r>
            <a:r>
              <a:rPr lang="tr-TR" sz="2400" b="1" dirty="0" smtClean="0">
                <a:solidFill>
                  <a:srgbClr val="002060"/>
                </a:solidFill>
              </a:rPr>
              <a:t>disiplinler arası </a:t>
            </a:r>
            <a:r>
              <a:rPr lang="tr-TR" sz="2400" b="1" dirty="0">
                <a:solidFill>
                  <a:srgbClr val="002060"/>
                </a:solidFill>
              </a:rPr>
              <a:t>bir anlayışla ilişkilendirmelerini sağlamayı, sonra bu bilgi ve becerileri kullandırarak onlara araştırma, buluş yapma ve </a:t>
            </a:r>
            <a:r>
              <a:rPr lang="tr-TR" sz="2400" b="1" dirty="0" smtClean="0">
                <a:solidFill>
                  <a:srgbClr val="002060"/>
                </a:solidFill>
              </a:rPr>
              <a:t>üretim yapmaya </a:t>
            </a:r>
            <a:r>
              <a:rPr lang="tr-TR" sz="2400" b="1" dirty="0">
                <a:solidFill>
                  <a:srgbClr val="002060"/>
                </a:solidFill>
              </a:rPr>
              <a:t>yöneltmeyi, proje yapma </a:t>
            </a:r>
            <a:r>
              <a:rPr lang="tr-TR" sz="2400" b="1" dirty="0" smtClean="0">
                <a:solidFill>
                  <a:srgbClr val="002060"/>
                </a:solidFill>
              </a:rPr>
              <a:t>becerisi kazandırmayı </a:t>
            </a:r>
            <a:r>
              <a:rPr lang="tr-TR" sz="2400" b="1" dirty="0">
                <a:solidFill>
                  <a:srgbClr val="002060"/>
                </a:solidFill>
              </a:rPr>
              <a:t>ve öğrencilerin STEM alanlarıyla ilgili proje </a:t>
            </a:r>
            <a:r>
              <a:rPr lang="tr-TR" sz="2400" b="1" dirty="0" smtClean="0">
                <a:solidFill>
                  <a:srgbClr val="002060"/>
                </a:solidFill>
              </a:rPr>
              <a:t>geliştirebilme yeteneklerini</a:t>
            </a:r>
            <a:r>
              <a:rPr lang="tr-TR" sz="2400" b="1" dirty="0">
                <a:solidFill>
                  <a:srgbClr val="002060"/>
                </a:solidFill>
              </a:rPr>
              <a:t>, ilgilerini ve tutumlarını ortaya çıkarmayı, geliştirmeyi, ve desteklemeyi hedeflemektedir.</a:t>
            </a:r>
          </a:p>
        </p:txBody>
      </p:sp>
      <p:pic>
        <p:nvPicPr>
          <p:cNvPr id="6" name="image40.jpeg"/>
          <p:cNvPicPr/>
          <p:nvPr/>
        </p:nvPicPr>
        <p:blipFill>
          <a:blip r:embed="rId2" cstate="print"/>
          <a:stretch>
            <a:fillRect/>
          </a:stretch>
        </p:blipFill>
        <p:spPr>
          <a:xfrm>
            <a:off x="1043608" y="4646930"/>
            <a:ext cx="4557395" cy="2211070"/>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val="2437089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5" name="Dikdörtgen 4"/>
          <p:cNvSpPr/>
          <p:nvPr/>
        </p:nvSpPr>
        <p:spPr>
          <a:xfrm>
            <a:off x="262408" y="1412776"/>
            <a:ext cx="5245696" cy="3785652"/>
          </a:xfrm>
          <a:prstGeom prst="rect">
            <a:avLst/>
          </a:prstGeom>
        </p:spPr>
        <p:txBody>
          <a:bodyPr wrap="square">
            <a:spAutoFit/>
          </a:bodyPr>
          <a:lstStyle/>
          <a:p>
            <a:r>
              <a:rPr lang="tr-TR" sz="2400" b="1" dirty="0">
                <a:solidFill>
                  <a:srgbClr val="002060"/>
                </a:solidFill>
              </a:rPr>
              <a:t>1.	Proje ekibinin belirlenmesi</a:t>
            </a:r>
          </a:p>
          <a:p>
            <a:r>
              <a:rPr lang="tr-TR" sz="2400" b="1" dirty="0">
                <a:solidFill>
                  <a:srgbClr val="002060"/>
                </a:solidFill>
              </a:rPr>
              <a:t>2.	Proje konusunun belirlenmesi</a:t>
            </a:r>
          </a:p>
          <a:p>
            <a:r>
              <a:rPr lang="tr-TR" sz="2400" b="1" dirty="0">
                <a:solidFill>
                  <a:srgbClr val="002060"/>
                </a:solidFill>
              </a:rPr>
              <a:t>3.	Proje konusunun fen, teknoloji, mühendislik ve </a:t>
            </a:r>
            <a:r>
              <a:rPr lang="tr-TR" sz="2400" b="1" dirty="0" smtClean="0">
                <a:solidFill>
                  <a:srgbClr val="002060"/>
                </a:solidFill>
              </a:rPr>
              <a:t>   matematik </a:t>
            </a:r>
            <a:r>
              <a:rPr lang="tr-TR" sz="2400" b="1" dirty="0">
                <a:solidFill>
                  <a:srgbClr val="002060"/>
                </a:solidFill>
              </a:rPr>
              <a:t>disiplinleri kazanımlarıyla ilişkilendirilmesi</a:t>
            </a:r>
          </a:p>
          <a:p>
            <a:r>
              <a:rPr lang="tr-TR" sz="2400" b="1" dirty="0">
                <a:solidFill>
                  <a:srgbClr val="002060"/>
                </a:solidFill>
              </a:rPr>
              <a:t>4.	Proje amaçlarının belirlenmesi</a:t>
            </a:r>
          </a:p>
          <a:p>
            <a:r>
              <a:rPr lang="tr-TR" sz="2400" b="1" dirty="0">
                <a:solidFill>
                  <a:srgbClr val="002060"/>
                </a:solidFill>
              </a:rPr>
              <a:t>5.	Sorunu çözme planının yapılması</a:t>
            </a:r>
          </a:p>
          <a:p>
            <a:r>
              <a:rPr lang="tr-TR" sz="2400" b="1" dirty="0">
                <a:solidFill>
                  <a:srgbClr val="002060"/>
                </a:solidFill>
              </a:rPr>
              <a:t>6.	Proje planının uygulanması</a:t>
            </a:r>
          </a:p>
          <a:p>
            <a:r>
              <a:rPr lang="tr-TR" sz="2400" b="1" dirty="0">
                <a:solidFill>
                  <a:srgbClr val="002060"/>
                </a:solidFill>
              </a:rPr>
              <a:t>7.	Projenin değerlendirilmesi</a:t>
            </a:r>
          </a:p>
          <a:p>
            <a:r>
              <a:rPr lang="tr-TR" sz="2400" b="1" dirty="0">
                <a:solidFill>
                  <a:srgbClr val="002060"/>
                </a:solidFill>
              </a:rPr>
              <a:t>8.	Proje raporunun hazırlanması</a:t>
            </a:r>
          </a:p>
        </p:txBody>
      </p:sp>
      <p:pic>
        <p:nvPicPr>
          <p:cNvPr id="3074" name="Picture 2" descr="stem adÄ±mla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515" y="1700808"/>
            <a:ext cx="4165485"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val="2090508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5" name="Dikdörtgen 4"/>
          <p:cNvSpPr/>
          <p:nvPr/>
        </p:nvSpPr>
        <p:spPr>
          <a:xfrm>
            <a:off x="262408" y="1412776"/>
            <a:ext cx="6253808" cy="10064294"/>
          </a:xfrm>
          <a:prstGeom prst="rect">
            <a:avLst/>
          </a:prstGeom>
        </p:spPr>
        <p:txBody>
          <a:bodyPr wrap="square">
            <a:spAutoFit/>
          </a:bodyPr>
          <a:lstStyle/>
          <a:p>
            <a:pPr marL="457200" indent="-457200">
              <a:buAutoNum type="arabicPeriod"/>
            </a:pPr>
            <a:r>
              <a:rPr lang="tr-TR" sz="2400" b="1" u="sng" dirty="0" smtClean="0">
                <a:solidFill>
                  <a:srgbClr val="C00000"/>
                </a:solidFill>
              </a:rPr>
              <a:t>Proje </a:t>
            </a:r>
            <a:r>
              <a:rPr lang="tr-TR" sz="2400" b="1" u="sng" dirty="0">
                <a:solidFill>
                  <a:srgbClr val="C00000"/>
                </a:solidFill>
              </a:rPr>
              <a:t>ekibinin </a:t>
            </a:r>
            <a:r>
              <a:rPr lang="tr-TR" sz="2400" b="1" u="sng" dirty="0" smtClean="0">
                <a:solidFill>
                  <a:srgbClr val="C00000"/>
                </a:solidFill>
              </a:rPr>
              <a:t>belirlenmesi</a:t>
            </a:r>
          </a:p>
          <a:p>
            <a:r>
              <a:rPr lang="tr-TR" sz="2400" b="1" dirty="0" smtClean="0">
                <a:solidFill>
                  <a:srgbClr val="002060"/>
                </a:solidFill>
              </a:rPr>
              <a:t>Öncelikle</a:t>
            </a:r>
            <a:r>
              <a:rPr lang="tr-TR" sz="2400" b="1" dirty="0">
                <a:solidFill>
                  <a:srgbClr val="002060"/>
                </a:solidFill>
              </a:rPr>
              <a:t>, okulunuzda STEM projesi yapmaya ilgisi ve yeteneği olan öğrenciler belirlenmelidir. Proje ekipleri ortalama 5-10 öğrenciden oluşturulmalıdır. Proje ekibinin adı belirlenmeli ve ekip üyelerinin isimleri ve bilgileri belirtilmelidir. Projeye öğrencilerinizle birlikte bir logo da tasarlayabilirsiniz. Bu logo, okuldaki panolarda sergilenebilir. Çizim ve resim becerisi yüksek bir öğrenciniz logo tasarımına öncülük edebilir.</a:t>
            </a:r>
          </a:p>
          <a:p>
            <a:pPr marL="457200" indent="-457200">
              <a:buAutoNum type="arabicPeriod"/>
            </a:pPr>
            <a:endParaRPr lang="tr-TR" sz="2400" b="1" dirty="0">
              <a:solidFill>
                <a:srgbClr val="002060"/>
              </a:solidFill>
            </a:endParaRPr>
          </a:p>
          <a:p>
            <a:pPr marL="457200" indent="-457200">
              <a:buAutoNum type="arabicPeriod"/>
            </a:pPr>
            <a:r>
              <a:rPr lang="tr-TR" sz="2400" b="1" dirty="0">
                <a:solidFill>
                  <a:srgbClr val="002060"/>
                </a:solidFill>
              </a:rPr>
              <a:t>EKİP ADI:</a:t>
            </a:r>
          </a:p>
          <a:p>
            <a:pPr marL="457200" indent="-457200">
              <a:buAutoNum type="arabicPeriod"/>
            </a:pPr>
            <a:r>
              <a:rPr lang="tr-TR" sz="2400" b="1" dirty="0">
                <a:solidFill>
                  <a:srgbClr val="002060"/>
                </a:solidFill>
              </a:rPr>
              <a:t>EKİP ÜYELERİ:</a:t>
            </a: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pic>
        <p:nvPicPr>
          <p:cNvPr id="3074" name="Picture 2" descr="stem adÄ±mla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772816"/>
            <a:ext cx="3301389" cy="2454033"/>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19</a:t>
            </a:fld>
            <a:endParaRPr lang="tr-TR">
              <a:solidFill>
                <a:prstClr val="black"/>
              </a:solidFill>
            </a:endParaRPr>
          </a:p>
        </p:txBody>
      </p:sp>
    </p:spTree>
    <p:extLst>
      <p:ext uri="{BB962C8B-B14F-4D97-AF65-F5344CB8AC3E}">
        <p14:creationId xmlns:p14="http://schemas.microsoft.com/office/powerpoint/2010/main" val="231191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
          <p:cNvSpPr/>
          <p:nvPr/>
        </p:nvSpPr>
        <p:spPr>
          <a:xfrm>
            <a:off x="13971" y="314876"/>
            <a:ext cx="9180104" cy="169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34272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4000" b="1" dirty="0" smtClean="0">
                <a:solidFill>
                  <a:srgbClr val="C00000"/>
                </a:solidFill>
                <a:latin typeface="Arial" pitchFamily="18"/>
                <a:ea typeface="Arial" pitchFamily="2"/>
                <a:cs typeface="Arial" pitchFamily="2"/>
              </a:rPr>
              <a:t>STEM Eğitimi ve </a:t>
            </a:r>
          </a:p>
          <a:p>
            <a:pPr marL="34272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4000" b="1" dirty="0" smtClean="0">
                <a:solidFill>
                  <a:srgbClr val="C00000"/>
                </a:solidFill>
                <a:latin typeface="Arial" pitchFamily="18"/>
                <a:ea typeface="Arial" pitchFamily="2"/>
                <a:cs typeface="Arial" pitchFamily="2"/>
              </a:rPr>
              <a:t>STEM Farkındalığının </a:t>
            </a:r>
          </a:p>
          <a:p>
            <a:pPr marL="34272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4000" b="1" dirty="0" smtClean="0">
                <a:solidFill>
                  <a:srgbClr val="C00000"/>
                </a:solidFill>
                <a:latin typeface="Arial" pitchFamily="18"/>
                <a:ea typeface="Arial" pitchFamily="2"/>
                <a:cs typeface="Arial" pitchFamily="2"/>
              </a:rPr>
              <a:t>Oluşturulması sunumu </a:t>
            </a:r>
            <a:endParaRPr lang="en-GB" sz="2800" b="1" dirty="0">
              <a:solidFill>
                <a:srgbClr val="C00000"/>
              </a:solidFill>
              <a:latin typeface="Arial" pitchFamily="18"/>
              <a:ea typeface="Arial" pitchFamily="2"/>
              <a:cs typeface="Arial" pitchFamily="2"/>
            </a:endParaRPr>
          </a:p>
          <a:p>
            <a:pPr marL="34272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endParaRPr lang="en-IE" sz="3200" b="1" dirty="0">
              <a:solidFill>
                <a:srgbClr val="C00000"/>
              </a:solidFill>
              <a:latin typeface="Arial" pitchFamily="18"/>
              <a:ea typeface="Arial" pitchFamily="2"/>
              <a:cs typeface="Arial" pitchFamily="2"/>
            </a:endParaRPr>
          </a:p>
        </p:txBody>
      </p:sp>
      <p:sp>
        <p:nvSpPr>
          <p:cNvPr id="8" name="Freeform 1"/>
          <p:cNvSpPr/>
          <p:nvPr/>
        </p:nvSpPr>
        <p:spPr>
          <a:xfrm>
            <a:off x="-36104" y="5373216"/>
            <a:ext cx="9180104" cy="169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lstStyle/>
          <a:p>
            <a:pPr marL="342720" indent="-338040" algn="ctr">
              <a:spcBef>
                <a:spcPts val="899"/>
              </a:spcBef>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tr-TR" sz="4000" b="1" dirty="0" smtClean="0">
                <a:solidFill>
                  <a:srgbClr val="C00000"/>
                </a:solidFill>
                <a:latin typeface="Arial" pitchFamily="18"/>
                <a:ea typeface="Arial" pitchFamily="2"/>
                <a:cs typeface="Arial" pitchFamily="2"/>
              </a:rPr>
              <a:t>Kaynak alınarak hazırlanmıştır</a:t>
            </a:r>
            <a:endParaRPr lang="en-IE" sz="3200" b="1" dirty="0">
              <a:solidFill>
                <a:srgbClr val="C00000"/>
              </a:solidFill>
              <a:latin typeface="Arial" pitchFamily="18"/>
              <a:ea typeface="Arial" pitchFamily="2"/>
              <a:cs typeface="Arial" pitchFamily="2"/>
            </a:endParaRPr>
          </a:p>
        </p:txBody>
      </p:sp>
      <p:grpSp>
        <p:nvGrpSpPr>
          <p:cNvPr id="2" name="Grup 1"/>
          <p:cNvGrpSpPr/>
          <p:nvPr/>
        </p:nvGrpSpPr>
        <p:grpSpPr>
          <a:xfrm>
            <a:off x="2987824" y="2389728"/>
            <a:ext cx="2880320" cy="3127504"/>
            <a:chOff x="2987824" y="2389728"/>
            <a:chExt cx="2880320" cy="3127504"/>
          </a:xfrm>
        </p:grpSpPr>
        <p:pic>
          <p:nvPicPr>
            <p:cNvPr id="6" name="Resim 5"/>
            <p:cNvPicPr>
              <a:picLocks noChangeAspect="1"/>
            </p:cNvPicPr>
            <p:nvPr/>
          </p:nvPicPr>
          <p:blipFill rotWithShape="1">
            <a:blip r:embed="rId2"/>
            <a:srcRect l="33462" t="30391" r="35038" b="12182"/>
            <a:stretch/>
          </p:blipFill>
          <p:spPr>
            <a:xfrm>
              <a:off x="2987824" y="2564904"/>
              <a:ext cx="2880320" cy="2952328"/>
            </a:xfrm>
            <a:prstGeom prst="rect">
              <a:avLst/>
            </a:prstGeom>
          </p:spPr>
        </p:pic>
        <p:pic>
          <p:nvPicPr>
            <p:cNvPr id="37890" name="Picture 2" descr="meb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389728"/>
              <a:ext cx="1072158" cy="75124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Altbilgi Yer Tutucusu 2"/>
          <p:cNvSpPr>
            <a:spLocks noGrp="1"/>
          </p:cNvSpPr>
          <p:nvPr>
            <p:ph type="ftr" sz="quarter" idx="11"/>
          </p:nvPr>
        </p:nvSpPr>
        <p:spPr/>
        <p:txBody>
          <a:bodyPr/>
          <a:lstStyle/>
          <a:p>
            <a:endParaRPr lang="tr-TR">
              <a:solidFill>
                <a:prstClr val="black"/>
              </a:solidFill>
            </a:endParaRPr>
          </a:p>
        </p:txBody>
      </p:sp>
      <p:sp>
        <p:nvSpPr>
          <p:cNvPr id="4" name="Slayt Numarası Yer Tutucusu 3"/>
          <p:cNvSpPr>
            <a:spLocks noGrp="1"/>
          </p:cNvSpPr>
          <p:nvPr>
            <p:ph type="sldNum" sz="quarter" idx="12"/>
          </p:nvPr>
        </p:nvSpPr>
        <p:spPr/>
        <p:txBody>
          <a:bodyPr/>
          <a:lstStyle/>
          <a:p>
            <a:fld id="{DCB392D8-3EF7-4FA8-83F9-050B622D7357}"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717996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5" name="Dikdörtgen 4"/>
          <p:cNvSpPr/>
          <p:nvPr/>
        </p:nvSpPr>
        <p:spPr>
          <a:xfrm>
            <a:off x="262408" y="1412776"/>
            <a:ext cx="6253808" cy="8586966"/>
          </a:xfrm>
          <a:prstGeom prst="rect">
            <a:avLst/>
          </a:prstGeom>
        </p:spPr>
        <p:txBody>
          <a:bodyPr wrap="square">
            <a:spAutoFit/>
          </a:bodyPr>
          <a:lstStyle/>
          <a:p>
            <a:r>
              <a:rPr lang="tr-TR" sz="2400" b="1" u="sng" dirty="0" smtClean="0">
                <a:solidFill>
                  <a:srgbClr val="C00000"/>
                </a:solidFill>
              </a:rPr>
              <a:t>2.Proje </a:t>
            </a:r>
            <a:r>
              <a:rPr lang="tr-TR" sz="2400" b="1" u="sng" dirty="0">
                <a:solidFill>
                  <a:srgbClr val="C00000"/>
                </a:solidFill>
              </a:rPr>
              <a:t>Konusu Seçimi</a:t>
            </a:r>
          </a:p>
          <a:p>
            <a:r>
              <a:rPr lang="tr-TR" sz="2400" b="1" dirty="0">
                <a:solidFill>
                  <a:srgbClr val="002060"/>
                </a:solidFill>
              </a:rPr>
              <a:t>Proje konusunu proje ekibinde yer alan öğrencilerinizle birlikte çalışarak öğrencilerinizin STEM meslek alanı ilgi ve yeteneklerine </a:t>
            </a:r>
            <a:r>
              <a:rPr lang="tr-TR" sz="2400" b="1" dirty="0" smtClean="0">
                <a:solidFill>
                  <a:srgbClr val="002060"/>
                </a:solidFill>
              </a:rPr>
              <a:t>uygun olarak </a:t>
            </a:r>
            <a:r>
              <a:rPr lang="tr-TR" sz="2400" b="1" dirty="0">
                <a:solidFill>
                  <a:srgbClr val="002060"/>
                </a:solidFill>
              </a:rPr>
              <a:t>seçmeniz yerinde olacaktır. STEM Proje konusunun bir geleceği olsun. Proje; bilime, teknolojiye, topluma ve gençlere katkı </a:t>
            </a:r>
            <a:r>
              <a:rPr lang="tr-TR" sz="2400" b="1" dirty="0" smtClean="0">
                <a:solidFill>
                  <a:srgbClr val="002060"/>
                </a:solidFill>
              </a:rPr>
              <a:t>sağlasın. Öğrencileriniz </a:t>
            </a:r>
            <a:r>
              <a:rPr lang="tr-TR" sz="2400" b="1" dirty="0">
                <a:solidFill>
                  <a:srgbClr val="002060"/>
                </a:solidFill>
              </a:rPr>
              <a:t>proje konusunu benimsesin, sevsin ve </a:t>
            </a:r>
            <a:r>
              <a:rPr lang="tr-TR" sz="2400" b="1" dirty="0" smtClean="0">
                <a:solidFill>
                  <a:srgbClr val="002060"/>
                </a:solidFill>
              </a:rPr>
              <a:t>yararlı olduğuna </a:t>
            </a:r>
            <a:r>
              <a:rPr lang="tr-TR" sz="2400" b="1" dirty="0">
                <a:solidFill>
                  <a:srgbClr val="002060"/>
                </a:solidFill>
              </a:rPr>
              <a:t>inansın. Proje konusu öğrencilerinizi heyecanlandırsın.</a:t>
            </a: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pic>
        <p:nvPicPr>
          <p:cNvPr id="5122" name="Picture 2" descr="engineeri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132856"/>
            <a:ext cx="2152650" cy="2124075"/>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3765745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5" name="Dikdörtgen 4"/>
          <p:cNvSpPr/>
          <p:nvPr/>
        </p:nvSpPr>
        <p:spPr>
          <a:xfrm>
            <a:off x="3248" y="1340768"/>
            <a:ext cx="8342040" cy="10064294"/>
          </a:xfrm>
          <a:prstGeom prst="rect">
            <a:avLst/>
          </a:prstGeom>
        </p:spPr>
        <p:txBody>
          <a:bodyPr wrap="square">
            <a:spAutoFit/>
          </a:bodyPr>
          <a:lstStyle/>
          <a:p>
            <a:r>
              <a:rPr lang="tr-TR" sz="2400" b="1" u="sng" dirty="0" smtClean="0">
                <a:solidFill>
                  <a:srgbClr val="C00000"/>
                </a:solidFill>
              </a:rPr>
              <a:t>2.Proje </a:t>
            </a:r>
            <a:r>
              <a:rPr lang="tr-TR" sz="2400" b="1" u="sng" dirty="0">
                <a:solidFill>
                  <a:srgbClr val="C00000"/>
                </a:solidFill>
              </a:rPr>
              <a:t>Konusu Seçimi</a:t>
            </a:r>
          </a:p>
          <a:p>
            <a:r>
              <a:rPr lang="tr-TR" sz="2400" b="1" dirty="0">
                <a:solidFill>
                  <a:srgbClr val="002060"/>
                </a:solidFill>
              </a:rPr>
              <a:t>Proje konusu seçerken dikkat edilmesi gereken hususlar şunlardır:</a:t>
            </a:r>
          </a:p>
          <a:p>
            <a:r>
              <a:rPr lang="tr-TR" sz="2400" b="1" dirty="0">
                <a:solidFill>
                  <a:srgbClr val="C00000"/>
                </a:solidFill>
              </a:rPr>
              <a:t>Genel Hususlar</a:t>
            </a:r>
          </a:p>
          <a:p>
            <a:r>
              <a:rPr lang="tr-TR" sz="2400" b="1" dirty="0" smtClean="0">
                <a:solidFill>
                  <a:srgbClr val="002060"/>
                </a:solidFill>
              </a:rPr>
              <a:t>1. </a:t>
            </a:r>
            <a:r>
              <a:rPr lang="tr-TR" sz="2400" b="1" dirty="0" err="1" smtClean="0">
                <a:solidFill>
                  <a:srgbClr val="002060"/>
                </a:solidFill>
              </a:rPr>
              <a:t>Çözülebilirlik</a:t>
            </a:r>
            <a:endParaRPr lang="tr-TR" sz="2400" b="1" dirty="0">
              <a:solidFill>
                <a:srgbClr val="002060"/>
              </a:solidFill>
            </a:endParaRPr>
          </a:p>
          <a:p>
            <a:r>
              <a:rPr lang="tr-TR" sz="2400" b="1" dirty="0" smtClean="0">
                <a:solidFill>
                  <a:srgbClr val="002060"/>
                </a:solidFill>
              </a:rPr>
              <a:t>2. Yenilik</a:t>
            </a:r>
            <a:endParaRPr lang="tr-TR" sz="2400" b="1" dirty="0">
              <a:solidFill>
                <a:srgbClr val="002060"/>
              </a:solidFill>
            </a:endParaRPr>
          </a:p>
          <a:p>
            <a:r>
              <a:rPr lang="tr-TR" sz="2400" b="1" dirty="0" smtClean="0">
                <a:solidFill>
                  <a:srgbClr val="002060"/>
                </a:solidFill>
              </a:rPr>
              <a:t>3. Önemlilik</a:t>
            </a:r>
            <a:endParaRPr lang="tr-TR" sz="2400" b="1" dirty="0">
              <a:solidFill>
                <a:srgbClr val="002060"/>
              </a:solidFill>
            </a:endParaRPr>
          </a:p>
          <a:p>
            <a:r>
              <a:rPr lang="tr-TR" sz="2400" b="1" dirty="0" smtClean="0">
                <a:solidFill>
                  <a:srgbClr val="002060"/>
                </a:solidFill>
              </a:rPr>
              <a:t>4. Ahlaki </a:t>
            </a:r>
            <a:r>
              <a:rPr lang="tr-TR" sz="2400" b="1" dirty="0">
                <a:solidFill>
                  <a:srgbClr val="002060"/>
                </a:solidFill>
              </a:rPr>
              <a:t>Kurallara Uygunluk</a:t>
            </a:r>
          </a:p>
          <a:p>
            <a:r>
              <a:rPr lang="tr-TR" sz="2400" b="1" dirty="0">
                <a:solidFill>
                  <a:srgbClr val="C00000"/>
                </a:solidFill>
              </a:rPr>
              <a:t>Özel Hususlar</a:t>
            </a:r>
          </a:p>
          <a:p>
            <a:r>
              <a:rPr lang="tr-TR" sz="2400" b="1" dirty="0" smtClean="0">
                <a:solidFill>
                  <a:srgbClr val="002060"/>
                </a:solidFill>
              </a:rPr>
              <a:t>1. Proje ekibinin konu alanındaki ön</a:t>
            </a:r>
            <a:r>
              <a:rPr lang="tr-TR" sz="2400" b="1" dirty="0">
                <a:solidFill>
                  <a:srgbClr val="002060"/>
                </a:solidFill>
              </a:rPr>
              <a:t>	</a:t>
            </a:r>
            <a:r>
              <a:rPr lang="tr-TR" sz="2400" b="1" dirty="0" smtClean="0">
                <a:solidFill>
                  <a:srgbClr val="002060"/>
                </a:solidFill>
              </a:rPr>
              <a:t>yeterliliği </a:t>
            </a:r>
            <a:r>
              <a:rPr lang="tr-TR" sz="2400" b="1" dirty="0" err="1" smtClean="0">
                <a:solidFill>
                  <a:srgbClr val="002060"/>
                </a:solidFill>
              </a:rPr>
              <a:t>vegerekli</a:t>
            </a:r>
            <a:r>
              <a:rPr lang="tr-TR" sz="2400" b="1" dirty="0" smtClean="0">
                <a:solidFill>
                  <a:srgbClr val="002060"/>
                </a:solidFill>
              </a:rPr>
              <a:t> </a:t>
            </a:r>
            <a:r>
              <a:rPr lang="tr-TR" sz="2400" b="1" dirty="0">
                <a:solidFill>
                  <a:srgbClr val="002060"/>
                </a:solidFill>
              </a:rPr>
              <a:t>becerilere sahip olmaları</a:t>
            </a:r>
          </a:p>
          <a:p>
            <a:r>
              <a:rPr lang="tr-TR" sz="2400" b="1" dirty="0" smtClean="0">
                <a:solidFill>
                  <a:srgbClr val="002060"/>
                </a:solidFill>
              </a:rPr>
              <a:t>2. Proje </a:t>
            </a:r>
            <a:r>
              <a:rPr lang="tr-TR" sz="2400" b="1" dirty="0">
                <a:solidFill>
                  <a:srgbClr val="002060"/>
                </a:solidFill>
              </a:rPr>
              <a:t>ekibinin konuya ilgisinin yeterliliği</a:t>
            </a:r>
          </a:p>
          <a:p>
            <a:r>
              <a:rPr lang="tr-TR" sz="2400" b="1" dirty="0" smtClean="0">
                <a:solidFill>
                  <a:srgbClr val="002060"/>
                </a:solidFill>
              </a:rPr>
              <a:t>3. Araç gereç </a:t>
            </a:r>
            <a:r>
              <a:rPr lang="tr-TR" sz="2400" b="1" dirty="0">
                <a:solidFill>
                  <a:srgbClr val="002060"/>
                </a:solidFill>
              </a:rPr>
              <a:t>ve malzemenin temin edilebilirliği</a:t>
            </a:r>
          </a:p>
          <a:p>
            <a:r>
              <a:rPr lang="tr-TR" sz="2400" b="1" dirty="0" smtClean="0">
                <a:solidFill>
                  <a:srgbClr val="002060"/>
                </a:solidFill>
              </a:rPr>
              <a:t>4. Zaman </a:t>
            </a:r>
            <a:r>
              <a:rPr lang="tr-TR" sz="2400" b="1" dirty="0">
                <a:solidFill>
                  <a:srgbClr val="002060"/>
                </a:solidFill>
              </a:rPr>
              <a:t>ve imkan yeterliliği</a:t>
            </a: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pic>
        <p:nvPicPr>
          <p:cNvPr id="3074" name="Picture 2" descr="stem adÄ±mla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899" y="2276872"/>
            <a:ext cx="3301389" cy="2454033"/>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val="2794307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5" name="Dikdörtgen 4"/>
          <p:cNvSpPr/>
          <p:nvPr/>
        </p:nvSpPr>
        <p:spPr>
          <a:xfrm>
            <a:off x="262408" y="1412776"/>
            <a:ext cx="6253808" cy="8586966"/>
          </a:xfrm>
          <a:prstGeom prst="rect">
            <a:avLst/>
          </a:prstGeom>
        </p:spPr>
        <p:txBody>
          <a:bodyPr wrap="square">
            <a:spAutoFit/>
          </a:bodyPr>
          <a:lstStyle/>
          <a:p>
            <a:r>
              <a:rPr lang="tr-TR" sz="2400" b="1" u="sng" dirty="0" smtClean="0">
                <a:solidFill>
                  <a:srgbClr val="C00000"/>
                </a:solidFill>
              </a:rPr>
              <a:t>3. STEM </a:t>
            </a:r>
            <a:r>
              <a:rPr lang="tr-TR" sz="2400" b="1" u="sng" dirty="0">
                <a:solidFill>
                  <a:srgbClr val="C00000"/>
                </a:solidFill>
              </a:rPr>
              <a:t>Projesinin Öğretim Programları Kazanımlarıyla </a:t>
            </a:r>
            <a:r>
              <a:rPr lang="tr-TR" sz="2400" b="1" u="sng" dirty="0" smtClean="0">
                <a:solidFill>
                  <a:srgbClr val="C00000"/>
                </a:solidFill>
              </a:rPr>
              <a:t>İlişkilendirilmesi: </a:t>
            </a:r>
          </a:p>
          <a:p>
            <a:r>
              <a:rPr lang="tr-TR" sz="2400" b="1" dirty="0" smtClean="0">
                <a:solidFill>
                  <a:srgbClr val="002060"/>
                </a:solidFill>
              </a:rPr>
              <a:t>STEM </a:t>
            </a:r>
            <a:r>
              <a:rPr lang="tr-TR" sz="2400" b="1" dirty="0">
                <a:solidFill>
                  <a:srgbClr val="002060"/>
                </a:solidFill>
              </a:rPr>
              <a:t>Projesi hazırlama ekibinde bulunan öğrencilerinizle birlikte gerektiğinde okulunuzdaki ya da diğer okullardaki öğretmenlerden destek alarak proje konusunun STEM </a:t>
            </a:r>
            <a:r>
              <a:rPr lang="tr-TR" sz="2400" b="1" dirty="0" smtClean="0">
                <a:solidFill>
                  <a:srgbClr val="002060"/>
                </a:solidFill>
              </a:rPr>
              <a:t>disiplinlerinden </a:t>
            </a:r>
            <a:r>
              <a:rPr lang="tr-TR" sz="2400" b="1" dirty="0">
                <a:solidFill>
                  <a:srgbClr val="002060"/>
                </a:solidFill>
              </a:rPr>
              <a:t>fen bilimleri, teknoloji, mühendislik ve matematik öğretim programlarında yer alan kazanımların hangilerini desteklediğini aşağıda belirtildiği gibi analiz edip belirleyiniz.</a:t>
            </a: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pic>
        <p:nvPicPr>
          <p:cNvPr id="8194" name="Picture 2" descr="engineeri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372200" y="1700808"/>
            <a:ext cx="26479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18874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pic>
        <p:nvPicPr>
          <p:cNvPr id="2" name="Resim 1"/>
          <p:cNvPicPr>
            <a:picLocks noChangeAspect="1"/>
          </p:cNvPicPr>
          <p:nvPr/>
        </p:nvPicPr>
        <p:blipFill rotWithShape="1">
          <a:blip r:embed="rId2"/>
          <a:srcRect l="54825" t="25789" r="12201" b="18138"/>
          <a:stretch/>
        </p:blipFill>
        <p:spPr>
          <a:xfrm>
            <a:off x="179512" y="1193850"/>
            <a:ext cx="5924266" cy="5664150"/>
          </a:xfrm>
          <a:prstGeom prst="rect">
            <a:avLst/>
          </a:prstGeom>
        </p:spPr>
      </p:pic>
      <p:pic>
        <p:nvPicPr>
          <p:cNvPr id="3" name="Resim 2"/>
          <p:cNvPicPr>
            <a:picLocks noChangeAspect="1"/>
          </p:cNvPicPr>
          <p:nvPr/>
        </p:nvPicPr>
        <p:blipFill>
          <a:blip r:embed="rId3"/>
          <a:stretch>
            <a:fillRect/>
          </a:stretch>
        </p:blipFill>
        <p:spPr>
          <a:xfrm>
            <a:off x="5796136" y="1700808"/>
            <a:ext cx="3789040" cy="3789040"/>
          </a:xfrm>
          <a:prstGeom prst="rect">
            <a:avLst/>
          </a:prstGeom>
        </p:spPr>
      </p:pic>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DCB392D8-3EF7-4FA8-83F9-050B622D7357}"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312893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pic>
        <p:nvPicPr>
          <p:cNvPr id="3" name="Resim 2"/>
          <p:cNvPicPr>
            <a:picLocks noChangeAspect="1"/>
          </p:cNvPicPr>
          <p:nvPr/>
        </p:nvPicPr>
        <p:blipFill rotWithShape="1">
          <a:blip r:embed="rId2"/>
          <a:srcRect l="27163" t="24788" r="31100" b="10781"/>
          <a:stretch/>
        </p:blipFill>
        <p:spPr>
          <a:xfrm>
            <a:off x="179512" y="-7040"/>
            <a:ext cx="7909718" cy="6865040"/>
          </a:xfrm>
          <a:prstGeom prst="rect">
            <a:avLst/>
          </a:prstGeom>
        </p:spPr>
      </p:pic>
      <p:sp>
        <p:nvSpPr>
          <p:cNvPr id="6" name="Bulut 5"/>
          <p:cNvSpPr/>
          <p:nvPr/>
        </p:nvSpPr>
        <p:spPr>
          <a:xfrm>
            <a:off x="6300192" y="401762"/>
            <a:ext cx="2843808" cy="1584176"/>
          </a:xfrm>
          <a:prstGeom prst="cloud">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n w="0"/>
                <a:solidFill>
                  <a:schemeClr val="bg1"/>
                </a:solidFill>
                <a:latin typeface="Arial Rounded MT Bold" panose="020F0704030504030204" pitchFamily="34" charset="0"/>
              </a:rPr>
              <a:t>ÖRNEK PROJE</a:t>
            </a:r>
            <a:endParaRPr lang="tr-TR" b="1" dirty="0">
              <a:ln w="0"/>
              <a:solidFill>
                <a:schemeClr val="bg1"/>
              </a:solidFill>
              <a:latin typeface="Arial Rounded MT Bold" panose="020F0704030504030204" pitchFamily="34" charset="0"/>
            </a:endParaRPr>
          </a:p>
        </p:txBody>
      </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478980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5" name="Dikdörtgen 4"/>
          <p:cNvSpPr/>
          <p:nvPr/>
        </p:nvSpPr>
        <p:spPr>
          <a:xfrm>
            <a:off x="279598" y="1206451"/>
            <a:ext cx="8881592" cy="8217634"/>
          </a:xfrm>
          <a:prstGeom prst="rect">
            <a:avLst/>
          </a:prstGeom>
        </p:spPr>
        <p:txBody>
          <a:bodyPr wrap="square">
            <a:spAutoFit/>
          </a:bodyPr>
          <a:lstStyle/>
          <a:p>
            <a:r>
              <a:rPr lang="tr-TR" sz="2400" b="1" u="sng" dirty="0" smtClean="0">
                <a:solidFill>
                  <a:srgbClr val="C00000"/>
                </a:solidFill>
              </a:rPr>
              <a:t>4. Proje Amaçlarının Belirlenmesi</a:t>
            </a:r>
          </a:p>
          <a:p>
            <a:r>
              <a:rPr lang="tr-TR" sz="2400" b="1" dirty="0">
                <a:solidFill>
                  <a:srgbClr val="002060"/>
                </a:solidFill>
              </a:rPr>
              <a:t>Proje amaçları, proje sonunda öğrencilerin yapmayı istediği ürün ya da buluşla ilgili ulaşmak istedikleri noktadır. Proje amaçları, yapılmak istenilen ürün ya da buluşta ulaşılması düşünülen durumu ifade eder</a:t>
            </a:r>
            <a:r>
              <a:rPr lang="tr-TR" sz="2400" b="1" dirty="0" smtClean="0">
                <a:solidFill>
                  <a:srgbClr val="002060"/>
                </a:solidFill>
              </a:rPr>
              <a:t>. </a:t>
            </a:r>
            <a:endParaRPr lang="tr-TR" sz="2400" b="1" dirty="0">
              <a:solidFill>
                <a:srgbClr val="002060"/>
              </a:solidFill>
            </a:endParaRPr>
          </a:p>
          <a:p>
            <a:r>
              <a:rPr lang="tr-TR" sz="2400" b="1" dirty="0">
                <a:solidFill>
                  <a:srgbClr val="002060"/>
                </a:solidFill>
              </a:rPr>
              <a:t>STEM Projesinin planlama aşamasına geçmeden önce proje amaçlarının tüm proje ekibi tarafından anlaşılması ve benimsenmesi önemlidir. Proje amaçlarını proje ekibindeki öğrencilerinizle birlikte onların aktif katılımıyla belirleyip aşağıdaki tablo formatında sıralayınız.</a:t>
            </a: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728223358"/>
              </p:ext>
            </p:extLst>
          </p:nvPr>
        </p:nvGraphicFramePr>
        <p:xfrm>
          <a:off x="467544" y="4869160"/>
          <a:ext cx="5741670" cy="1852137"/>
        </p:xfrm>
        <a:graphic>
          <a:graphicData uri="http://schemas.openxmlformats.org/drawingml/2006/table">
            <a:tbl>
              <a:tblPr firstRow="1" firstCol="1" lastRow="1" lastCol="1" bandRow="1" bandCol="1">
                <a:tableStyleId>{93296810-A885-4BE3-A3E7-6D5BEEA58F35}</a:tableStyleId>
              </a:tblPr>
              <a:tblGrid>
                <a:gridCol w="5741670"/>
              </a:tblGrid>
              <a:tr h="607594">
                <a:tc>
                  <a:txBody>
                    <a:bodyPr/>
                    <a:lstStyle/>
                    <a:p>
                      <a:pPr marL="90805">
                        <a:spcBef>
                          <a:spcPts val="355"/>
                        </a:spcBef>
                        <a:spcAft>
                          <a:spcPts val="0"/>
                        </a:spcAft>
                      </a:pPr>
                      <a:r>
                        <a:rPr lang="tr-TR" sz="1800" dirty="0">
                          <a:effectLst/>
                        </a:rPr>
                        <a:t>PROJENİN AMAÇLARI:</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15796">
                <a:tc>
                  <a:txBody>
                    <a:bodyPr/>
                    <a:lstStyle/>
                    <a:p>
                      <a:pPr marL="90805">
                        <a:spcBef>
                          <a:spcPts val="320"/>
                        </a:spcBef>
                        <a:spcAft>
                          <a:spcPts val="0"/>
                        </a:spcAft>
                      </a:pPr>
                      <a:r>
                        <a:rPr lang="tr-TR" sz="1800">
                          <a:effectLst/>
                        </a:rPr>
                        <a:t>1.</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14658">
                <a:tc>
                  <a:txBody>
                    <a:bodyPr/>
                    <a:lstStyle/>
                    <a:p>
                      <a:pPr marL="90805">
                        <a:spcBef>
                          <a:spcPts val="310"/>
                        </a:spcBef>
                        <a:spcAft>
                          <a:spcPts val="0"/>
                        </a:spcAft>
                      </a:pPr>
                      <a:r>
                        <a:rPr lang="tr-TR" sz="1800">
                          <a:effectLst/>
                        </a:rPr>
                        <a:t>2.</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14089">
                <a:tc>
                  <a:txBody>
                    <a:bodyPr/>
                    <a:lstStyle/>
                    <a:p>
                      <a:pPr marL="90805">
                        <a:spcBef>
                          <a:spcPts val="310"/>
                        </a:spcBef>
                        <a:spcAft>
                          <a:spcPts val="0"/>
                        </a:spcAft>
                      </a:pPr>
                      <a:r>
                        <a:rPr lang="tr-TR" sz="1800" dirty="0">
                          <a:effectLst/>
                        </a:rPr>
                        <a:t>3.</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
        <p:nvSpPr>
          <p:cNvPr id="3" name="Rectangle 1"/>
          <p:cNvSpPr>
            <a:spLocks noChangeArrowheads="1"/>
          </p:cNvSpPr>
          <p:nvPr/>
        </p:nvSpPr>
        <p:spPr bwMode="auto">
          <a:xfrm>
            <a:off x="899433" y="50847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Altbilgi Yer Tutucusu 5"/>
          <p:cNvSpPr>
            <a:spLocks noGrp="1"/>
          </p:cNvSpPr>
          <p:nvPr>
            <p:ph type="ftr" sz="quarter" idx="11"/>
          </p:nvPr>
        </p:nvSpPr>
        <p:spPr/>
        <p:txBody>
          <a:bodyPr/>
          <a:lstStyle/>
          <a:p>
            <a:endParaRPr lang="tr-TR">
              <a:solidFill>
                <a:prstClr val="black"/>
              </a:solidFill>
            </a:endParaRPr>
          </a:p>
        </p:txBody>
      </p:sp>
      <p:sp>
        <p:nvSpPr>
          <p:cNvPr id="7" name="Slayt Numarası Yer Tutucusu 6"/>
          <p:cNvSpPr>
            <a:spLocks noGrp="1"/>
          </p:cNvSpPr>
          <p:nvPr>
            <p:ph type="sldNum" sz="quarter" idx="12"/>
          </p:nvPr>
        </p:nvSpPr>
        <p:spPr/>
        <p:txBody>
          <a:bodyPr/>
          <a:lstStyle/>
          <a:p>
            <a:fld id="{DCB392D8-3EF7-4FA8-83F9-050B622D7357}"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835253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pic>
        <p:nvPicPr>
          <p:cNvPr id="3074" name="Picture 2" descr="stem adÄ±mla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611" y="1628800"/>
            <a:ext cx="3301389" cy="24540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279597" y="1206451"/>
            <a:ext cx="5563013" cy="6740307"/>
          </a:xfrm>
          <a:prstGeom prst="rect">
            <a:avLst/>
          </a:prstGeom>
        </p:spPr>
        <p:txBody>
          <a:bodyPr wrap="square">
            <a:spAutoFit/>
          </a:bodyPr>
          <a:lstStyle/>
          <a:p>
            <a:r>
              <a:rPr lang="tr-TR" sz="2400" b="1" u="sng" dirty="0" smtClean="0">
                <a:solidFill>
                  <a:srgbClr val="C00000"/>
                </a:solidFill>
              </a:rPr>
              <a:t>5. Proje Planının Hazırlanması</a:t>
            </a:r>
          </a:p>
          <a:p>
            <a:r>
              <a:rPr lang="tr-TR" sz="2400" b="1" dirty="0">
                <a:solidFill>
                  <a:srgbClr val="002060"/>
                </a:solidFill>
              </a:rPr>
              <a:t>Bu aşamada öğrencilerinizle birlikte proje amaçlarına uygun biçimde yapılacak ürün ya da buluşla ilgili çözüm adımları ortaya konulur. Ürün ya da buluşun yapılabilmesi için uygun yöntem ve teknikler belirlenir. Proje iş adımları (İş akış diyagramı) hazırlanır.</a:t>
            </a: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grpSp>
        <p:nvGrpSpPr>
          <p:cNvPr id="6" name="Group 2"/>
          <p:cNvGrpSpPr>
            <a:grpSpLocks/>
          </p:cNvGrpSpPr>
          <p:nvPr/>
        </p:nvGrpSpPr>
        <p:grpSpPr bwMode="auto">
          <a:xfrm>
            <a:off x="931223" y="4293096"/>
            <a:ext cx="4259759" cy="2373313"/>
            <a:chOff x="6061" y="-4374"/>
            <a:chExt cx="5348" cy="3738"/>
          </a:xfrm>
        </p:grpSpPr>
        <p:pic>
          <p:nvPicPr>
            <p:cNvPr id="9219" name="Picture 3"/>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1" y="-4374"/>
              <a:ext cx="5348" cy="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0615" y="-3192"/>
              <a:ext cx="8" cy="5"/>
            </a:xfrm>
            <a:prstGeom prst="rect">
              <a:avLst/>
            </a:prstGeom>
            <a:solidFill>
              <a:srgbClr val="2D2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val="3408085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pic>
        <p:nvPicPr>
          <p:cNvPr id="3074" name="Picture 2" descr="stem adÄ±mla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611" y="1628800"/>
            <a:ext cx="3301389" cy="24540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279597" y="1206451"/>
            <a:ext cx="5563013" cy="8956298"/>
          </a:xfrm>
          <a:prstGeom prst="rect">
            <a:avLst/>
          </a:prstGeom>
        </p:spPr>
        <p:txBody>
          <a:bodyPr wrap="square">
            <a:spAutoFit/>
          </a:bodyPr>
          <a:lstStyle/>
          <a:p>
            <a:r>
              <a:rPr lang="tr-TR" sz="2400" b="1" u="sng" dirty="0" smtClean="0">
                <a:solidFill>
                  <a:srgbClr val="C00000"/>
                </a:solidFill>
              </a:rPr>
              <a:t>5. Proje Planının Hazırlanması</a:t>
            </a:r>
          </a:p>
          <a:p>
            <a:r>
              <a:rPr lang="tr-TR" sz="2400" b="1" dirty="0">
                <a:solidFill>
                  <a:srgbClr val="002060"/>
                </a:solidFill>
              </a:rPr>
              <a:t>Projenin Başarılı Olması İçin Nelere Dikkat Etmeliyiz?</a:t>
            </a:r>
          </a:p>
          <a:p>
            <a:r>
              <a:rPr lang="tr-TR" sz="2400" b="1" dirty="0" smtClean="0">
                <a:solidFill>
                  <a:srgbClr val="002060"/>
                </a:solidFill>
              </a:rPr>
              <a:t>1.Projede yapılacak etkinlikleri ve işleri öğrencilerinizle </a:t>
            </a:r>
            <a:r>
              <a:rPr lang="tr-TR" sz="2400" b="1" dirty="0">
                <a:solidFill>
                  <a:srgbClr val="002060"/>
                </a:solidFill>
              </a:rPr>
              <a:t>birlikte adım	</a:t>
            </a:r>
            <a:r>
              <a:rPr lang="tr-TR" sz="2400" b="1" dirty="0" smtClean="0">
                <a:solidFill>
                  <a:srgbClr val="002060"/>
                </a:solidFill>
              </a:rPr>
              <a:t>adım belirleyiniz</a:t>
            </a:r>
            <a:r>
              <a:rPr lang="tr-TR" sz="2400" b="1" dirty="0">
                <a:solidFill>
                  <a:srgbClr val="002060"/>
                </a:solidFill>
              </a:rPr>
              <a:t>.</a:t>
            </a:r>
          </a:p>
          <a:p>
            <a:r>
              <a:rPr lang="tr-TR" sz="2400" b="1" dirty="0" smtClean="0">
                <a:solidFill>
                  <a:srgbClr val="002060"/>
                </a:solidFill>
              </a:rPr>
              <a:t>2. Öğrencilerinizle birlikte zaman yönetim tablosu hazırlayınız</a:t>
            </a:r>
            <a:r>
              <a:rPr lang="tr-TR" sz="2400" b="1" dirty="0">
                <a:solidFill>
                  <a:srgbClr val="002060"/>
                </a:solidFill>
              </a:rPr>
              <a:t>.</a:t>
            </a:r>
          </a:p>
          <a:p>
            <a:r>
              <a:rPr lang="tr-TR" sz="2400" b="1" dirty="0" smtClean="0">
                <a:solidFill>
                  <a:srgbClr val="002060"/>
                </a:solidFill>
              </a:rPr>
              <a:t>3. Proje </a:t>
            </a:r>
            <a:r>
              <a:rPr lang="tr-TR" sz="2400" b="1" dirty="0">
                <a:solidFill>
                  <a:srgbClr val="002060"/>
                </a:solidFill>
              </a:rPr>
              <a:t>görev dağılımını öğrencilerinizle birlikte belirleyiniz.</a:t>
            </a:r>
          </a:p>
          <a:p>
            <a:r>
              <a:rPr lang="tr-TR" sz="2400" b="1" dirty="0" smtClean="0">
                <a:solidFill>
                  <a:srgbClr val="002060"/>
                </a:solidFill>
              </a:rPr>
              <a:t>4. Proje </a:t>
            </a:r>
            <a:r>
              <a:rPr lang="tr-TR" sz="2400" b="1" dirty="0">
                <a:solidFill>
                  <a:srgbClr val="002060"/>
                </a:solidFill>
              </a:rPr>
              <a:t>planlama çalışmalarında öğrencilerinize yol gösterici  olunuz ve proje planının öğrencileriniz tarafından yapılmasını sağlayınız.</a:t>
            </a: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grpSp>
        <p:nvGrpSpPr>
          <p:cNvPr id="6" name="Group 2"/>
          <p:cNvGrpSpPr>
            <a:grpSpLocks/>
          </p:cNvGrpSpPr>
          <p:nvPr/>
        </p:nvGrpSpPr>
        <p:grpSpPr bwMode="auto">
          <a:xfrm>
            <a:off x="6124488" y="3948113"/>
            <a:ext cx="2737634" cy="1816258"/>
            <a:chOff x="6061" y="-4374"/>
            <a:chExt cx="5348" cy="3738"/>
          </a:xfrm>
        </p:grpSpPr>
        <p:pic>
          <p:nvPicPr>
            <p:cNvPr id="9219" name="Picture 3"/>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1" y="-4374"/>
              <a:ext cx="5348" cy="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0615" y="-3192"/>
              <a:ext cx="8" cy="5"/>
            </a:xfrm>
            <a:prstGeom prst="rect">
              <a:avLst/>
            </a:prstGeom>
            <a:solidFill>
              <a:srgbClr val="2D2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27</a:t>
            </a:fld>
            <a:endParaRPr lang="tr-TR">
              <a:solidFill>
                <a:prstClr val="black"/>
              </a:solidFill>
            </a:endParaRPr>
          </a:p>
        </p:txBody>
      </p:sp>
    </p:spTree>
    <p:extLst>
      <p:ext uri="{BB962C8B-B14F-4D97-AF65-F5344CB8AC3E}">
        <p14:creationId xmlns:p14="http://schemas.microsoft.com/office/powerpoint/2010/main" val="1895526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9" name="image79.png"/>
          <p:cNvPicPr/>
          <p:nvPr/>
        </p:nvPicPr>
        <p:blipFill>
          <a:blip r:embed="rId2" cstate="print"/>
          <a:stretch>
            <a:fillRect/>
          </a:stretch>
        </p:blipFill>
        <p:spPr>
          <a:xfrm>
            <a:off x="0" y="1222660"/>
            <a:ext cx="9117757" cy="4654611"/>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28</a:t>
            </a:fld>
            <a:endParaRPr lang="tr-TR">
              <a:solidFill>
                <a:prstClr val="black"/>
              </a:solidFill>
            </a:endParaRPr>
          </a:p>
        </p:txBody>
      </p:sp>
    </p:spTree>
    <p:extLst>
      <p:ext uri="{BB962C8B-B14F-4D97-AF65-F5344CB8AC3E}">
        <p14:creationId xmlns:p14="http://schemas.microsoft.com/office/powerpoint/2010/main" val="33849004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pic>
        <p:nvPicPr>
          <p:cNvPr id="3074" name="Picture 2" descr="stem adÄ±mla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683" y="3741217"/>
            <a:ext cx="2653317" cy="19722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 name="Resim 1"/>
          <p:cNvPicPr>
            <a:picLocks noChangeAspect="1"/>
          </p:cNvPicPr>
          <p:nvPr/>
        </p:nvPicPr>
        <p:blipFill>
          <a:blip r:embed="rId3"/>
          <a:stretch>
            <a:fillRect/>
          </a:stretch>
        </p:blipFill>
        <p:spPr>
          <a:xfrm>
            <a:off x="179512" y="1366751"/>
            <a:ext cx="6769897" cy="5162723"/>
          </a:xfrm>
          <a:prstGeom prst="rect">
            <a:avLst/>
          </a:prstGeom>
        </p:spPr>
      </p:pic>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DCB392D8-3EF7-4FA8-83F9-050B622D7357}" type="slidenum">
              <a:rPr lang="tr-TR" smtClean="0">
                <a:solidFill>
                  <a:prstClr val="black"/>
                </a:solidFill>
              </a:rPr>
              <a:pPr/>
              <a:t>29</a:t>
            </a:fld>
            <a:endParaRPr lang="tr-TR">
              <a:solidFill>
                <a:prstClr val="black"/>
              </a:solidFill>
            </a:endParaRPr>
          </a:p>
        </p:txBody>
      </p:sp>
    </p:spTree>
    <p:extLst>
      <p:ext uri="{BB962C8B-B14F-4D97-AF65-F5344CB8AC3E}">
        <p14:creationId xmlns:p14="http://schemas.microsoft.com/office/powerpoint/2010/main" val="291803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699792" y="0"/>
            <a:ext cx="4889480" cy="923330"/>
          </a:xfrm>
          <a:prstGeom prst="rect">
            <a:avLst/>
          </a:prstGeom>
          <a:noFill/>
        </p:spPr>
        <p:txBody>
          <a:bodyPr wrap="none" lIns="91440" tIns="45720" rIns="91440" bIns="45720">
            <a:spAutoFit/>
          </a:bodyPr>
          <a:lstStyle/>
          <a:p>
            <a:pPr algn="ctr"/>
            <a:r>
              <a:rPr lang="tr-TR" sz="5400" b="0" cap="none" spc="0" dirty="0" smtClean="0">
                <a:ln w="0"/>
                <a:solidFill>
                  <a:srgbClr val="C00000"/>
                </a:solidFill>
                <a:effectLst>
                  <a:reflection blurRad="6350" stA="53000" endA="300" endPos="35500" dir="5400000" sy="-90000" algn="bl" rotWithShape="0"/>
                </a:effectLst>
                <a:latin typeface="Arial Rounded MT Bold" panose="020F0704030504030204" pitchFamily="34" charset="0"/>
              </a:rPr>
              <a:t>Neden STEM?</a:t>
            </a:r>
            <a:endParaRPr lang="tr-TR" sz="54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539552" y="1268760"/>
            <a:ext cx="7596336" cy="5386090"/>
          </a:xfrm>
          <a:prstGeom prst="rect">
            <a:avLst/>
          </a:prstGeom>
          <a:solidFill>
            <a:schemeClr val="bg1"/>
          </a:solidFill>
        </p:spPr>
        <p:txBody>
          <a:bodyPr wrap="square">
            <a:spAutoFit/>
          </a:bodyPr>
          <a:lstStyle/>
          <a:p>
            <a:pPr marL="673735" marR="396875" indent="-285750">
              <a:spcBef>
                <a:spcPts val="1580"/>
              </a:spcBef>
              <a:spcAft>
                <a:spcPts val="0"/>
              </a:spcAft>
              <a:buFont typeface="Arial" panose="020B0604020202020204" pitchFamily="34" charset="0"/>
              <a:buChar char="•"/>
            </a:pPr>
            <a:r>
              <a:rPr lang="tr-TR" sz="1900" dirty="0" smtClean="0">
                <a:solidFill>
                  <a:srgbClr val="002060"/>
                </a:solidFill>
                <a:latin typeface="Arial Rounded MT Bold" panose="020F0704030504030204" pitchFamily="34" charset="0"/>
                <a:ea typeface="Times New Roman" panose="02020603050405020304" pitchFamily="18" charset="0"/>
              </a:rPr>
              <a:t>21</a:t>
            </a:r>
            <a:r>
              <a:rPr lang="tr-TR" sz="1900" dirty="0">
                <a:solidFill>
                  <a:srgbClr val="002060"/>
                </a:solidFill>
                <a:latin typeface="Arial Rounded MT Bold" panose="020F0704030504030204" pitchFamily="34" charset="0"/>
                <a:ea typeface="Times New Roman" panose="02020603050405020304" pitchFamily="18" charset="0"/>
              </a:rPr>
              <a:t>. Yüzyıl içerisinde gelişmiş ülkeler arasında üretim, buluş yapma ve teknolojik gelişme alanlarındaki yarış iyice hızlanmıştır. Bu yarış ortamı bütün ülkeleri bilime, mühendisliğe ve yenilikçi teknolojilere yatırım yapmaya yönlendirmektedir</a:t>
            </a:r>
            <a:r>
              <a:rPr lang="tr-TR" sz="1900" dirty="0" smtClean="0">
                <a:solidFill>
                  <a:srgbClr val="002060"/>
                </a:solidFill>
                <a:latin typeface="Arial Rounded MT Bold" panose="020F0704030504030204" pitchFamily="34" charset="0"/>
                <a:ea typeface="Times New Roman" panose="02020603050405020304" pitchFamily="18" charset="0"/>
              </a:rPr>
              <a:t>.</a:t>
            </a:r>
          </a:p>
          <a:p>
            <a:pPr marL="673735" marR="396875" indent="-285750">
              <a:spcBef>
                <a:spcPts val="1580"/>
              </a:spcBef>
              <a:spcAft>
                <a:spcPts val="0"/>
              </a:spcAft>
              <a:buFont typeface="Arial" panose="020B0604020202020204" pitchFamily="34" charset="0"/>
              <a:buChar char="•"/>
            </a:pPr>
            <a:r>
              <a:rPr lang="tr-TR" sz="1900" dirty="0" smtClean="0">
                <a:solidFill>
                  <a:schemeClr val="accent1">
                    <a:lumMod val="75000"/>
                  </a:schemeClr>
                </a:solidFill>
                <a:latin typeface="Arial Rounded MT Bold" panose="020F0704030504030204" pitchFamily="34" charset="0"/>
                <a:ea typeface="Times New Roman" panose="02020603050405020304" pitchFamily="18" charset="0"/>
              </a:rPr>
              <a:t>İnsan işgücü-kas gücü önemini giderek yitirmekte daha çok üretime dönük proje istihdamı gereksinimi artmaktadır</a:t>
            </a:r>
          </a:p>
          <a:p>
            <a:pPr marL="673735" marR="396875" indent="-285750">
              <a:spcBef>
                <a:spcPts val="1580"/>
              </a:spcBef>
              <a:buFont typeface="Arial" panose="020B0604020202020204" pitchFamily="34" charset="0"/>
              <a:buChar char="•"/>
            </a:pPr>
            <a:r>
              <a:rPr lang="tr-TR" sz="1900" dirty="0">
                <a:solidFill>
                  <a:srgbClr val="002060"/>
                </a:solidFill>
                <a:latin typeface="Arial Rounded MT Bold" panose="020F0704030504030204" pitchFamily="34" charset="0"/>
              </a:rPr>
              <a:t>Bu </a:t>
            </a:r>
            <a:r>
              <a:rPr lang="tr-TR" sz="1900" dirty="0" smtClean="0">
                <a:solidFill>
                  <a:srgbClr val="002060"/>
                </a:solidFill>
                <a:latin typeface="Arial Rounded MT Bold" panose="020F0704030504030204" pitchFamily="34" charset="0"/>
              </a:rPr>
              <a:t>sebeplerden dolayı</a:t>
            </a:r>
            <a:r>
              <a:rPr lang="tr-TR" sz="1900" dirty="0">
                <a:solidFill>
                  <a:srgbClr val="002060"/>
                </a:solidFill>
                <a:latin typeface="Arial Rounded MT Bold" panose="020F0704030504030204" pitchFamily="34" charset="0"/>
              </a:rPr>
              <a:t>, birçok gelişmiş ve gelişmekte olan ülke sadece içerik öğretimine dayalı eğitim sistemlerinden vazgeçip, eğitim sistemlerini sorgulamaya, araştırmaya, üretime ve buluş  yapmaya yönelik proje tabanlı </a:t>
            </a:r>
            <a:r>
              <a:rPr lang="tr-TR" sz="1900" dirty="0" smtClean="0">
                <a:solidFill>
                  <a:srgbClr val="002060"/>
                </a:solidFill>
                <a:latin typeface="Arial Rounded MT Bold" panose="020F0704030504030204" pitchFamily="34" charset="0"/>
              </a:rPr>
              <a:t>disiplinler arası </a:t>
            </a:r>
            <a:r>
              <a:rPr lang="tr-TR" sz="1900" dirty="0">
                <a:solidFill>
                  <a:srgbClr val="002060"/>
                </a:solidFill>
                <a:latin typeface="Arial Rounded MT Bold" panose="020F0704030504030204" pitchFamily="34" charset="0"/>
              </a:rPr>
              <a:t>STEM (Fen, Teknoloji, Mühendislik, Matematik) eğitimine dayandırmayı hedeflemektedirler.</a:t>
            </a:r>
          </a:p>
          <a:p>
            <a:pPr marL="673735" marR="396875" indent="-285750">
              <a:spcBef>
                <a:spcPts val="1580"/>
              </a:spcBef>
              <a:spcAft>
                <a:spcPts val="0"/>
              </a:spcAft>
              <a:buFont typeface="Arial" panose="020B0604020202020204" pitchFamily="34" charset="0"/>
              <a:buChar char="•"/>
            </a:pPr>
            <a:endParaRPr lang="tr-TR" sz="1900" dirty="0" smtClean="0">
              <a:solidFill>
                <a:schemeClr val="accent1">
                  <a:lumMod val="75000"/>
                </a:schemeClr>
              </a:solidFill>
              <a:latin typeface="Arial Rounded MT Bold" panose="020F0704030504030204" pitchFamily="34" charset="0"/>
              <a:ea typeface="Times New Roman" panose="02020603050405020304" pitchFamily="18" charset="0"/>
            </a:endParaRPr>
          </a:p>
        </p:txBody>
      </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247382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pic>
        <p:nvPicPr>
          <p:cNvPr id="3074" name="Picture 2" descr="stem adÄ±mla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683" y="3741217"/>
            <a:ext cx="2653317" cy="19722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5" name="Resim 4"/>
          <p:cNvPicPr>
            <a:picLocks noChangeAspect="1"/>
          </p:cNvPicPr>
          <p:nvPr/>
        </p:nvPicPr>
        <p:blipFill>
          <a:blip r:embed="rId3"/>
          <a:stretch>
            <a:fillRect/>
          </a:stretch>
        </p:blipFill>
        <p:spPr>
          <a:xfrm>
            <a:off x="33734" y="1556792"/>
            <a:ext cx="6769897" cy="5215916"/>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DCB392D8-3EF7-4FA8-83F9-050B622D7357}" type="slidenum">
              <a:rPr lang="tr-TR" smtClean="0">
                <a:solidFill>
                  <a:prstClr val="black"/>
                </a:solidFill>
              </a:rPr>
              <a:pPr/>
              <a:t>30</a:t>
            </a:fld>
            <a:endParaRPr lang="tr-TR">
              <a:solidFill>
                <a:prstClr val="black"/>
              </a:solidFill>
            </a:endParaRPr>
          </a:p>
        </p:txBody>
      </p:sp>
    </p:spTree>
    <p:extLst>
      <p:ext uri="{BB962C8B-B14F-4D97-AF65-F5344CB8AC3E}">
        <p14:creationId xmlns:p14="http://schemas.microsoft.com/office/powerpoint/2010/main" val="669761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 name="Resim 1"/>
          <p:cNvPicPr>
            <a:picLocks noChangeAspect="1"/>
          </p:cNvPicPr>
          <p:nvPr/>
        </p:nvPicPr>
        <p:blipFill>
          <a:blip r:embed="rId2"/>
          <a:stretch>
            <a:fillRect/>
          </a:stretch>
        </p:blipFill>
        <p:spPr>
          <a:xfrm>
            <a:off x="1475656" y="1193850"/>
            <a:ext cx="7345667" cy="9814529"/>
          </a:xfrm>
          <a:prstGeom prst="rect">
            <a:avLst/>
          </a:prstGeom>
        </p:spPr>
      </p:pic>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DCB392D8-3EF7-4FA8-83F9-050B622D7357}" type="slidenum">
              <a:rPr lang="tr-TR" smtClean="0">
                <a:solidFill>
                  <a:prstClr val="black"/>
                </a:solidFill>
              </a:rPr>
              <a:pPr/>
              <a:t>31</a:t>
            </a:fld>
            <a:endParaRPr lang="tr-TR">
              <a:solidFill>
                <a:prstClr val="black"/>
              </a:solidFill>
            </a:endParaRPr>
          </a:p>
        </p:txBody>
      </p:sp>
    </p:spTree>
    <p:extLst>
      <p:ext uri="{BB962C8B-B14F-4D97-AF65-F5344CB8AC3E}">
        <p14:creationId xmlns:p14="http://schemas.microsoft.com/office/powerpoint/2010/main" val="1154797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5" name="Resim 4"/>
          <p:cNvPicPr>
            <a:picLocks noChangeAspect="1"/>
          </p:cNvPicPr>
          <p:nvPr/>
        </p:nvPicPr>
        <p:blipFill>
          <a:blip r:embed="rId2"/>
          <a:stretch>
            <a:fillRect/>
          </a:stretch>
        </p:blipFill>
        <p:spPr>
          <a:xfrm>
            <a:off x="-7392" y="1484784"/>
            <a:ext cx="8805062" cy="4562149"/>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DCB392D8-3EF7-4FA8-83F9-050B622D7357}" type="slidenum">
              <a:rPr lang="tr-TR" smtClean="0">
                <a:solidFill>
                  <a:prstClr val="black"/>
                </a:solidFill>
              </a:rPr>
              <a:pPr/>
              <a:t>32</a:t>
            </a:fld>
            <a:endParaRPr lang="tr-TR">
              <a:solidFill>
                <a:prstClr val="black"/>
              </a:solidFill>
            </a:endParaRPr>
          </a:p>
        </p:txBody>
      </p:sp>
    </p:spTree>
    <p:extLst>
      <p:ext uri="{BB962C8B-B14F-4D97-AF65-F5344CB8AC3E}">
        <p14:creationId xmlns:p14="http://schemas.microsoft.com/office/powerpoint/2010/main" val="2727106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pic>
        <p:nvPicPr>
          <p:cNvPr id="3074" name="Picture 2" descr="stem adÄ±mla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683" y="3741217"/>
            <a:ext cx="2653317" cy="19722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929218853"/>
              </p:ext>
            </p:extLst>
          </p:nvPr>
        </p:nvGraphicFramePr>
        <p:xfrm>
          <a:off x="929914" y="3272979"/>
          <a:ext cx="4065270" cy="1598295"/>
        </p:xfrm>
        <a:graphic>
          <a:graphicData uri="http://schemas.openxmlformats.org/drawingml/2006/table">
            <a:tbl>
              <a:tblPr firstRow="1" firstCol="1" lastRow="1" lastCol="1" bandRow="1" bandCol="1"/>
              <a:tblGrid>
                <a:gridCol w="2033270"/>
                <a:gridCol w="2032000"/>
              </a:tblGrid>
              <a:tr h="294640">
                <a:tc>
                  <a:txBody>
                    <a:bodyPr/>
                    <a:lstStyle/>
                    <a:p>
                      <a:pPr marL="186690">
                        <a:spcBef>
                          <a:spcPts val="320"/>
                        </a:spcBef>
                        <a:spcAft>
                          <a:spcPts val="0"/>
                        </a:spcAft>
                      </a:pPr>
                      <a:r>
                        <a:rPr lang="tr-TR" sz="1400">
                          <a:effectLst/>
                          <a:latin typeface="Times New Roman" panose="02020603050405020304" pitchFamily="18" charset="0"/>
                          <a:ea typeface="Times New Roman" panose="02020603050405020304" pitchFamily="18" charset="0"/>
                          <a:cs typeface="Times New Roman" panose="02020603050405020304" pitchFamily="18" charset="0"/>
                        </a:rPr>
                        <a:t>Malzeme Masrafı</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0">
                        <a:spcBef>
                          <a:spcPts val="320"/>
                        </a:spcBef>
                        <a:spcAft>
                          <a:spcPts val="0"/>
                        </a:spcAft>
                      </a:pPr>
                      <a:r>
                        <a:rPr lang="tr-TR" sz="1400">
                          <a:effectLst/>
                          <a:latin typeface="Times New Roman" panose="02020603050405020304" pitchFamily="18" charset="0"/>
                          <a:ea typeface="Times New Roman" panose="02020603050405020304" pitchFamily="18" charset="0"/>
                          <a:cs typeface="Times New Roman" panose="02020603050405020304" pitchFamily="18" charset="0"/>
                        </a:rPr>
                        <a:t>…. TL</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380">
                <a:tc>
                  <a:txBody>
                    <a:bodyPr/>
                    <a:lstStyle/>
                    <a:p>
                      <a:pPr marL="186690" marR="631190">
                        <a:spcBef>
                          <a:spcPts val="335"/>
                        </a:spcBef>
                        <a:spcAft>
                          <a:spcPts val="0"/>
                        </a:spcAft>
                      </a:pPr>
                      <a:r>
                        <a:rPr lang="tr-TR" sz="1400">
                          <a:effectLst/>
                          <a:latin typeface="Times New Roman" panose="02020603050405020304" pitchFamily="18" charset="0"/>
                          <a:ea typeface="Times New Roman" panose="02020603050405020304" pitchFamily="18" charset="0"/>
                          <a:cs typeface="Times New Roman" panose="02020603050405020304" pitchFamily="18" charset="0"/>
                        </a:rPr>
                        <a:t>Atölye çalışması masrafları</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0">
                        <a:spcBef>
                          <a:spcPts val="335"/>
                        </a:spcBef>
                        <a:spcAft>
                          <a:spcPts val="0"/>
                        </a:spcAft>
                      </a:pPr>
                      <a:r>
                        <a:rPr lang="tr-TR" sz="1400">
                          <a:effectLst/>
                          <a:latin typeface="Times New Roman" panose="02020603050405020304" pitchFamily="18" charset="0"/>
                          <a:ea typeface="Times New Roman" panose="02020603050405020304" pitchFamily="18" charset="0"/>
                          <a:cs typeface="Times New Roman" panose="02020603050405020304" pitchFamily="18" charset="0"/>
                        </a:rPr>
                        <a:t>…. TL</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545">
                <a:tc>
                  <a:txBody>
                    <a:bodyPr/>
                    <a:lstStyle/>
                    <a:p>
                      <a:pPr marL="186690">
                        <a:spcBef>
                          <a:spcPts val="320"/>
                        </a:spcBef>
                        <a:spcAft>
                          <a:spcPts val="0"/>
                        </a:spcAft>
                      </a:pPr>
                      <a:r>
                        <a:rPr lang="tr-TR" sz="1400">
                          <a:effectLst/>
                          <a:latin typeface="Times New Roman" panose="02020603050405020304" pitchFamily="18" charset="0"/>
                          <a:ea typeface="Times New Roman" panose="02020603050405020304" pitchFamily="18" charset="0"/>
                          <a:cs typeface="Times New Roman" panose="02020603050405020304" pitchFamily="18" charset="0"/>
                        </a:rPr>
                        <a:t>Ulaşım</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41350">
                        <a:spcBef>
                          <a:spcPts val="320"/>
                        </a:spcBef>
                        <a:spcAft>
                          <a:spcPts val="0"/>
                        </a:spcAft>
                      </a:pPr>
                      <a:r>
                        <a:rPr lang="tr-TR" sz="1400">
                          <a:effectLst/>
                          <a:latin typeface="Times New Roman" panose="02020603050405020304" pitchFamily="18" charset="0"/>
                          <a:ea typeface="Times New Roman" panose="02020603050405020304" pitchFamily="18" charset="0"/>
                          <a:cs typeface="Times New Roman" panose="02020603050405020304" pitchFamily="18" charset="0"/>
                        </a:rPr>
                        <a:t>…. TL</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730">
                <a:tc>
                  <a:txBody>
                    <a:bodyPr/>
                    <a:lstStyle/>
                    <a:p>
                      <a:pPr marL="186690" marR="825500">
                        <a:spcBef>
                          <a:spcPts val="345"/>
                        </a:spcBef>
                        <a:spcAft>
                          <a:spcPts val="0"/>
                        </a:spcAft>
                      </a:pPr>
                      <a:r>
                        <a:rPr lang="tr-TR" sz="1400" b="1">
                          <a:effectLst/>
                          <a:latin typeface="Times New Roman" panose="02020603050405020304" pitchFamily="18" charset="0"/>
                          <a:ea typeface="Times New Roman" panose="02020603050405020304" pitchFamily="18" charset="0"/>
                          <a:cs typeface="Times New Roman" panose="02020603050405020304" pitchFamily="18" charset="0"/>
                        </a:rPr>
                        <a:t>TOPLAM MALİYET =</a:t>
                      </a:r>
                      <a:endParaRPr lang="tr-T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55"/>
                        </a:spcBef>
                        <a:spcAft>
                          <a:spcPts val="0"/>
                        </a:spcAft>
                      </a:pPr>
                      <a:r>
                        <a:rPr lang="tr-TR" sz="165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30555">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 TL</a:t>
                      </a:r>
                      <a:endParaRPr lang="tr-T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31428" y="1588857"/>
            <a:ext cx="8185772" cy="185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7228" tIns="53958"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Projenizin Maliyet Hesabı</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Projenizin malzeme, işgücü, ulaşım, vb.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masraflarını ve tahmini toplam maliyetini öğrencilerinizle birlikte belirleyiniz.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STEM Projelerinde yüksek maliyetli deney ve robot seti gibi nispeten yüksek maliyetli</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teknolojilerin kullanma zorunluluğu yoktur.</a:t>
            </a:r>
            <a:endParaRPr kumimoji="0" lang="tr-TR" altLang="tr-TR"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tr-TR" altLang="tr-TR"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endParaRPr kumimoji="0" lang="tr-TR" altLang="tr-TR"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33</a:t>
            </a:fld>
            <a:endParaRPr lang="tr-TR">
              <a:solidFill>
                <a:prstClr val="black"/>
              </a:solidFill>
            </a:endParaRPr>
          </a:p>
        </p:txBody>
      </p:sp>
    </p:spTree>
    <p:extLst>
      <p:ext uri="{BB962C8B-B14F-4D97-AF65-F5344CB8AC3E}">
        <p14:creationId xmlns:p14="http://schemas.microsoft.com/office/powerpoint/2010/main" val="1968040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 name="Resim 1"/>
          <p:cNvPicPr>
            <a:picLocks noChangeAspect="1"/>
          </p:cNvPicPr>
          <p:nvPr/>
        </p:nvPicPr>
        <p:blipFill rotWithShape="1">
          <a:blip r:embed="rId2"/>
          <a:srcRect b="44351"/>
          <a:stretch/>
        </p:blipFill>
        <p:spPr>
          <a:xfrm>
            <a:off x="683568" y="1340768"/>
            <a:ext cx="7603281" cy="5653253"/>
          </a:xfrm>
          <a:prstGeom prst="rect">
            <a:avLst/>
          </a:prstGeom>
        </p:spPr>
      </p:pic>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DCB392D8-3EF7-4FA8-83F9-050B622D7357}" type="slidenum">
              <a:rPr lang="tr-TR" smtClean="0">
                <a:solidFill>
                  <a:prstClr val="black"/>
                </a:solidFill>
              </a:rPr>
              <a:pPr/>
              <a:t>34</a:t>
            </a:fld>
            <a:endParaRPr lang="tr-TR">
              <a:solidFill>
                <a:prstClr val="black"/>
              </a:solidFill>
            </a:endParaRPr>
          </a:p>
        </p:txBody>
      </p:sp>
    </p:spTree>
    <p:extLst>
      <p:ext uri="{BB962C8B-B14F-4D97-AF65-F5344CB8AC3E}">
        <p14:creationId xmlns:p14="http://schemas.microsoft.com/office/powerpoint/2010/main" val="1284587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 name="Resim 1"/>
          <p:cNvPicPr>
            <a:picLocks noChangeAspect="1"/>
          </p:cNvPicPr>
          <p:nvPr/>
        </p:nvPicPr>
        <p:blipFill rotWithShape="1">
          <a:blip r:embed="rId2"/>
          <a:srcRect b="44351"/>
          <a:stretch/>
        </p:blipFill>
        <p:spPr>
          <a:xfrm>
            <a:off x="683568" y="1340768"/>
            <a:ext cx="7603281" cy="5653253"/>
          </a:xfrm>
          <a:prstGeom prst="rect">
            <a:avLst/>
          </a:prstGeom>
        </p:spPr>
      </p:pic>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DCB392D8-3EF7-4FA8-83F9-050B622D7357}" type="slidenum">
              <a:rPr lang="tr-TR" smtClean="0">
                <a:solidFill>
                  <a:prstClr val="black"/>
                </a:solidFill>
              </a:rPr>
              <a:pPr/>
              <a:t>35</a:t>
            </a:fld>
            <a:endParaRPr lang="tr-TR">
              <a:solidFill>
                <a:prstClr val="black"/>
              </a:solidFill>
            </a:endParaRPr>
          </a:p>
        </p:txBody>
      </p:sp>
    </p:spTree>
    <p:extLst>
      <p:ext uri="{BB962C8B-B14F-4D97-AF65-F5344CB8AC3E}">
        <p14:creationId xmlns:p14="http://schemas.microsoft.com/office/powerpoint/2010/main" val="1993230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pic>
        <p:nvPicPr>
          <p:cNvPr id="3074" name="Picture 2" descr="stem adÄ±mla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858" y="2492496"/>
            <a:ext cx="3301389" cy="24540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279598" y="1193850"/>
            <a:ext cx="7198072" cy="7848302"/>
          </a:xfrm>
          <a:prstGeom prst="rect">
            <a:avLst/>
          </a:prstGeom>
        </p:spPr>
        <p:txBody>
          <a:bodyPr wrap="square">
            <a:spAutoFit/>
          </a:bodyPr>
          <a:lstStyle/>
          <a:p>
            <a:r>
              <a:rPr lang="tr-TR" sz="2400" b="1" u="sng" dirty="0" smtClean="0">
                <a:solidFill>
                  <a:srgbClr val="C00000"/>
                </a:solidFill>
              </a:rPr>
              <a:t>6. Proje </a:t>
            </a:r>
            <a:r>
              <a:rPr lang="tr-TR" sz="2400" b="1" u="sng" dirty="0">
                <a:solidFill>
                  <a:srgbClr val="C00000"/>
                </a:solidFill>
              </a:rPr>
              <a:t>Planının </a:t>
            </a:r>
            <a:r>
              <a:rPr lang="tr-TR" sz="2400" b="1" u="sng" dirty="0" smtClean="0">
                <a:solidFill>
                  <a:srgbClr val="C00000"/>
                </a:solidFill>
              </a:rPr>
              <a:t>Uygulanması</a:t>
            </a:r>
            <a:endParaRPr lang="tr-TR" sz="2400" b="1" u="sng" dirty="0">
              <a:solidFill>
                <a:srgbClr val="C00000"/>
              </a:solidFill>
            </a:endParaRPr>
          </a:p>
          <a:p>
            <a:r>
              <a:rPr lang="tr-TR" sz="2400" b="1" dirty="0">
                <a:solidFill>
                  <a:srgbClr val="002060"/>
                </a:solidFill>
              </a:rPr>
              <a:t>Proje planının uygulanması aşamasında öğrencilerinizin görev dağılımına, proje iş adımlarına ve zamanlamaya göre koordinasyon yapınız, gerektiği yerlerde proje </a:t>
            </a:r>
            <a:r>
              <a:rPr lang="tr-TR" sz="2400" b="1" dirty="0" err="1">
                <a:solidFill>
                  <a:srgbClr val="002060"/>
                </a:solidFill>
              </a:rPr>
              <a:t>ekibindekiöğrencilere</a:t>
            </a:r>
            <a:r>
              <a:rPr lang="tr-TR" sz="2400" b="1" dirty="0">
                <a:solidFill>
                  <a:srgbClr val="002060"/>
                </a:solidFill>
              </a:rPr>
              <a:t> yardımcı ve yol gösterici olunuz.</a:t>
            </a:r>
          </a:p>
          <a:p>
            <a:r>
              <a:rPr lang="tr-TR" sz="2400" b="1" dirty="0">
                <a:solidFill>
                  <a:srgbClr val="002060"/>
                </a:solidFill>
              </a:rPr>
              <a:t>Proje Çalışmasını öğrencilere yaptırınız, STEM etkinliklerinde siz öğretmenlerimizin rolü </a:t>
            </a:r>
            <a:r>
              <a:rPr lang="tr-TR" sz="2400" b="1" dirty="0" err="1">
                <a:solidFill>
                  <a:srgbClr val="002060"/>
                </a:solidFill>
              </a:rPr>
              <a:t>öğrencilerimzie</a:t>
            </a:r>
            <a:r>
              <a:rPr lang="tr-TR" sz="2400" b="1" dirty="0">
                <a:solidFill>
                  <a:srgbClr val="002060"/>
                </a:solidFill>
              </a:rPr>
              <a:t> destek, rehber ve kolaylaştırıcı olmaktır. Öğrenci velilerinizi de STEM projelerinin içine katabilirseniz, okul-öğrenci-veli etkileşimini de sağlamak açısından oldukça faydalı olacaktır.</a:t>
            </a:r>
          </a:p>
          <a:p>
            <a:endParaRPr lang="tr-TR" sz="2400" dirty="0">
              <a:solidFill>
                <a:srgbClr val="002060"/>
              </a:solidFill>
            </a:endParaRPr>
          </a:p>
          <a:p>
            <a:pPr marL="457200" indent="-457200">
              <a:buAutoNum type="arabicPeriod"/>
            </a:pPr>
            <a:endParaRPr lang="tr-TR" sz="2400"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grpSp>
        <p:nvGrpSpPr>
          <p:cNvPr id="6" name="Group 2"/>
          <p:cNvGrpSpPr>
            <a:grpSpLocks/>
          </p:cNvGrpSpPr>
          <p:nvPr/>
        </p:nvGrpSpPr>
        <p:grpSpPr bwMode="auto">
          <a:xfrm>
            <a:off x="2123728" y="6021288"/>
            <a:ext cx="2923238" cy="645121"/>
            <a:chOff x="6061" y="-4374"/>
            <a:chExt cx="5348" cy="3738"/>
          </a:xfrm>
        </p:grpSpPr>
        <p:pic>
          <p:nvPicPr>
            <p:cNvPr id="9219" name="Picture 3"/>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1" y="-4374"/>
              <a:ext cx="5348" cy="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0615" y="-3192"/>
              <a:ext cx="8" cy="5"/>
            </a:xfrm>
            <a:prstGeom prst="rect">
              <a:avLst/>
            </a:prstGeom>
            <a:solidFill>
              <a:srgbClr val="2D2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36</a:t>
            </a:fld>
            <a:endParaRPr lang="tr-TR">
              <a:solidFill>
                <a:prstClr val="black"/>
              </a:solidFill>
            </a:endParaRPr>
          </a:p>
        </p:txBody>
      </p:sp>
    </p:spTree>
    <p:extLst>
      <p:ext uri="{BB962C8B-B14F-4D97-AF65-F5344CB8AC3E}">
        <p14:creationId xmlns:p14="http://schemas.microsoft.com/office/powerpoint/2010/main" val="2115825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6" name="Group 2"/>
          <p:cNvGrpSpPr>
            <a:grpSpLocks/>
          </p:cNvGrpSpPr>
          <p:nvPr/>
        </p:nvGrpSpPr>
        <p:grpSpPr bwMode="auto">
          <a:xfrm>
            <a:off x="2123728" y="6021288"/>
            <a:ext cx="2923238" cy="645121"/>
            <a:chOff x="6061" y="-4374"/>
            <a:chExt cx="5348" cy="3738"/>
          </a:xfrm>
        </p:grpSpPr>
        <p:pic>
          <p:nvPicPr>
            <p:cNvPr id="9219" name="Picture 3"/>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1" y="-4374"/>
              <a:ext cx="5348" cy="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0615" y="-3192"/>
              <a:ext cx="8" cy="5"/>
            </a:xfrm>
            <a:prstGeom prst="rect">
              <a:avLst/>
            </a:prstGeom>
            <a:solidFill>
              <a:srgbClr val="2D2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aphicFrame>
        <p:nvGraphicFramePr>
          <p:cNvPr id="9" name="Tablo 8"/>
          <p:cNvGraphicFramePr>
            <a:graphicFrameLocks noGrp="1"/>
          </p:cNvGraphicFramePr>
          <p:nvPr>
            <p:extLst>
              <p:ext uri="{D42A27DB-BD31-4B8C-83A1-F6EECF244321}">
                <p14:modId xmlns:p14="http://schemas.microsoft.com/office/powerpoint/2010/main" val="2348557684"/>
              </p:ext>
            </p:extLst>
          </p:nvPr>
        </p:nvGraphicFramePr>
        <p:xfrm>
          <a:off x="179512" y="1058089"/>
          <a:ext cx="4284460" cy="5608320"/>
        </p:xfrm>
        <a:graphic>
          <a:graphicData uri="http://schemas.openxmlformats.org/drawingml/2006/table">
            <a:tbl>
              <a:tblPr firstRow="1" firstCol="1" lastRow="1" lastCol="1" bandRow="1" bandCol="1">
                <a:tableStyleId>{5C22544A-7EE6-4342-B048-85BDC9FD1C3A}</a:tableStyleId>
              </a:tblPr>
              <a:tblGrid>
                <a:gridCol w="1625499"/>
                <a:gridCol w="2658961"/>
              </a:tblGrid>
              <a:tr h="238796">
                <a:tc>
                  <a:txBody>
                    <a:bodyPr/>
                    <a:lstStyle/>
                    <a:p>
                      <a:pPr marL="140970">
                        <a:spcBef>
                          <a:spcPts val="330"/>
                        </a:spcBef>
                        <a:spcAft>
                          <a:spcPts val="0"/>
                        </a:spcAft>
                      </a:pPr>
                      <a:r>
                        <a:rPr lang="tr-TR" sz="1600" dirty="0">
                          <a:effectLst/>
                        </a:rPr>
                        <a:t>ÖĞRENCİ ADI: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1440">
                        <a:spcBef>
                          <a:spcPts val="330"/>
                        </a:spcBef>
                        <a:spcAft>
                          <a:spcPts val="0"/>
                        </a:spcAft>
                      </a:pPr>
                      <a:r>
                        <a:rPr lang="tr-TR" sz="1600">
                          <a:effectLst/>
                        </a:rPr>
                        <a:t>HAFTA:</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38796">
                <a:tc>
                  <a:txBody>
                    <a:bodyPr/>
                    <a:lstStyle/>
                    <a:p>
                      <a:pPr marL="90805">
                        <a:spcBef>
                          <a:spcPts val="340"/>
                        </a:spcBef>
                        <a:spcAft>
                          <a:spcPts val="0"/>
                        </a:spcAft>
                      </a:pPr>
                      <a:r>
                        <a:rPr lang="tr-TR" sz="1600" dirty="0">
                          <a:effectLst/>
                        </a:rPr>
                        <a:t>PROJE ADI: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a:effectLst/>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39787">
                <a:tc>
                  <a:txBody>
                    <a:bodyPr/>
                    <a:lstStyle/>
                    <a:p>
                      <a:pPr marL="90805">
                        <a:spcBef>
                          <a:spcPts val="355"/>
                        </a:spcBef>
                        <a:spcAft>
                          <a:spcPts val="0"/>
                        </a:spcAft>
                      </a:pPr>
                      <a:r>
                        <a:rPr lang="tr-TR" sz="1600" dirty="0">
                          <a:effectLst/>
                        </a:rPr>
                        <a:t>YAPTIĞI ÇALIŞMA:</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a:effectLst/>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39787">
                <a:tc>
                  <a:txBody>
                    <a:bodyPr/>
                    <a:lstStyle/>
                    <a:p>
                      <a:pPr marL="90805">
                        <a:spcBef>
                          <a:spcPts val="340"/>
                        </a:spcBef>
                        <a:spcAft>
                          <a:spcPts val="0"/>
                        </a:spcAft>
                      </a:pPr>
                      <a:r>
                        <a:rPr lang="tr-TR" sz="1600" dirty="0">
                          <a:effectLst/>
                        </a:rPr>
                        <a:t>HARCADIĞI ZAMAN:</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a:effectLst/>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44322">
                <a:tc>
                  <a:txBody>
                    <a:bodyPr/>
                    <a:lstStyle/>
                    <a:p>
                      <a:pPr marL="90805" marR="115570">
                        <a:spcBef>
                          <a:spcPts val="315"/>
                        </a:spcBef>
                        <a:spcAft>
                          <a:spcPts val="0"/>
                        </a:spcAft>
                      </a:pPr>
                      <a:r>
                        <a:rPr lang="tr-TR" sz="1600">
                          <a:effectLst/>
                        </a:rPr>
                        <a:t>1. Bu hafta yaptığın çalışmada en çok hoşuna giden iş nedir?</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dirty="0">
                          <a:effectLst/>
                        </a:rPr>
                        <a:t>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81060">
                <a:tc>
                  <a:txBody>
                    <a:bodyPr/>
                    <a:lstStyle/>
                    <a:p>
                      <a:pPr marL="90805" marR="73025">
                        <a:spcBef>
                          <a:spcPts val="315"/>
                        </a:spcBef>
                        <a:spcAft>
                          <a:spcPts val="0"/>
                        </a:spcAft>
                      </a:pPr>
                      <a:r>
                        <a:rPr lang="tr-TR" sz="1600" dirty="0">
                          <a:effectLst/>
                        </a:rPr>
                        <a:t>2. Bu hafta yaptığın çalışmayla ne tür becerileri geliştirdiğini düşünüyorsun?</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dirty="0">
                          <a:effectLst/>
                        </a:rPr>
                        <a:t>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45809">
                <a:tc>
                  <a:txBody>
                    <a:bodyPr/>
                    <a:lstStyle/>
                    <a:p>
                      <a:pPr marL="90805" marR="306070">
                        <a:spcBef>
                          <a:spcPts val="330"/>
                        </a:spcBef>
                        <a:spcAft>
                          <a:spcPts val="0"/>
                        </a:spcAft>
                      </a:pPr>
                      <a:r>
                        <a:rPr lang="tr-TR" sz="1600">
                          <a:effectLst/>
                        </a:rPr>
                        <a:t>3. Çalışmanda yapmakta zorlandığın bir yön var mı?</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dirty="0">
                          <a:effectLst/>
                        </a:rPr>
                        <a:t>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05184">
                <a:tc>
                  <a:txBody>
                    <a:bodyPr/>
                    <a:lstStyle/>
                    <a:p>
                      <a:pPr marL="90805">
                        <a:spcBef>
                          <a:spcPts val="315"/>
                        </a:spcBef>
                        <a:spcAft>
                          <a:spcPts val="0"/>
                        </a:spcAft>
                      </a:pPr>
                      <a:r>
                        <a:rPr lang="tr-TR" sz="1600" dirty="0" smtClean="0">
                          <a:effectLst/>
                        </a:rPr>
                        <a:t>4.Karşılaşılan </a:t>
                      </a:r>
                      <a:r>
                        <a:rPr lang="tr-TR" sz="1600" dirty="0">
                          <a:effectLst/>
                        </a:rPr>
                        <a:t>Zorluk/Sorun:</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000" dirty="0">
                          <a:effectLst/>
                        </a:rPr>
                        <a:t> </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
        <p:nvSpPr>
          <p:cNvPr id="10" name="Rectangle 1"/>
          <p:cNvSpPr>
            <a:spLocks noChangeArrowheads="1"/>
          </p:cNvSpPr>
          <p:nvPr/>
        </p:nvSpPr>
        <p:spPr bwMode="auto">
          <a:xfrm>
            <a:off x="1856707" y="254030"/>
            <a:ext cx="9125132" cy="127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87228" tIns="53958"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Haftalık Faaliyet Raporu</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Öğrencilerinizin proje planını uygulamada karşılaştığı sorunları, projede yaptıkları değişiklikleri, </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vb. içeren haftalık faaliyet raporları hazırlayarak not etmelerini sağlayınız.</a:t>
            </a:r>
            <a:endParaRPr kumimoji="0" lang="tr-TR" altLang="tr-TR"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r>
            <a:br>
              <a:rPr kumimoji="0" lang="tr-TR" altLang="tr-TR" sz="13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1" name="Tablo 10"/>
          <p:cNvGraphicFramePr>
            <a:graphicFrameLocks noGrp="1"/>
          </p:cNvGraphicFramePr>
          <p:nvPr>
            <p:extLst>
              <p:ext uri="{D42A27DB-BD31-4B8C-83A1-F6EECF244321}">
                <p14:modId xmlns:p14="http://schemas.microsoft.com/office/powerpoint/2010/main" val="2344108496"/>
              </p:ext>
            </p:extLst>
          </p:nvPr>
        </p:nvGraphicFramePr>
        <p:xfrm>
          <a:off x="4612962" y="1772816"/>
          <a:ext cx="4284460" cy="4220902"/>
        </p:xfrm>
        <a:graphic>
          <a:graphicData uri="http://schemas.openxmlformats.org/drawingml/2006/table">
            <a:tbl>
              <a:tblPr firstRow="1" firstCol="1" lastRow="1" lastCol="1" bandRow="1" bandCol="1">
                <a:tableStyleId>{5C22544A-7EE6-4342-B048-85BDC9FD1C3A}</a:tableStyleId>
              </a:tblPr>
              <a:tblGrid>
                <a:gridCol w="2119278"/>
                <a:gridCol w="2165182"/>
              </a:tblGrid>
              <a:tr h="136200">
                <a:tc>
                  <a:txBody>
                    <a:bodyPr/>
                    <a:lstStyle/>
                    <a:p>
                      <a:pPr marL="90805">
                        <a:spcBef>
                          <a:spcPts val="315"/>
                        </a:spcBef>
                        <a:spcAft>
                          <a:spcPts val="0"/>
                        </a:spcAft>
                      </a:pPr>
                      <a:r>
                        <a:rPr lang="tr-TR" sz="1600" dirty="0">
                          <a:effectLst/>
                        </a:rPr>
                        <a:t>Proje Çalışmasının Yapıldığı Yer:</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dirty="0">
                          <a:effectLst/>
                        </a:rPr>
                        <a:t>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44322">
                <a:tc>
                  <a:txBody>
                    <a:bodyPr/>
                    <a:lstStyle/>
                    <a:p>
                      <a:pPr marL="90805" marR="711835">
                        <a:spcBef>
                          <a:spcPts val="315"/>
                        </a:spcBef>
                        <a:spcAft>
                          <a:spcPts val="0"/>
                        </a:spcAft>
                      </a:pPr>
                      <a:r>
                        <a:rPr lang="tr-TR" sz="1600" dirty="0">
                          <a:effectLst/>
                        </a:rPr>
                        <a:t>Zorluk </a:t>
                      </a:r>
                      <a:r>
                        <a:rPr lang="tr-TR" sz="1600" dirty="0" smtClean="0">
                          <a:effectLst/>
                        </a:rPr>
                        <a:t>ve</a:t>
                      </a:r>
                      <a:r>
                        <a:rPr lang="tr-TR" sz="1600" baseline="0" dirty="0" smtClean="0">
                          <a:effectLst/>
                        </a:rPr>
                        <a:t> </a:t>
                      </a:r>
                      <a:r>
                        <a:rPr lang="tr-TR" sz="1600" dirty="0" smtClean="0">
                          <a:effectLst/>
                        </a:rPr>
                        <a:t>Problemle </a:t>
                      </a:r>
                      <a:r>
                        <a:rPr lang="tr-TR" sz="1600" dirty="0">
                          <a:effectLst/>
                        </a:rPr>
                        <a:t>Karşılaşma Tarihi:</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a:effectLst/>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1586">
                <a:tc>
                  <a:txBody>
                    <a:bodyPr/>
                    <a:lstStyle/>
                    <a:p>
                      <a:pPr marL="90805">
                        <a:spcBef>
                          <a:spcPts val="330"/>
                        </a:spcBef>
                        <a:spcAft>
                          <a:spcPts val="0"/>
                        </a:spcAft>
                      </a:pPr>
                      <a:r>
                        <a:rPr lang="tr-TR" sz="1600" dirty="0">
                          <a:effectLst/>
                        </a:rPr>
                        <a:t>İlgili Kişiler:</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a:effectLst/>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44322">
                <a:tc>
                  <a:txBody>
                    <a:bodyPr/>
                    <a:lstStyle/>
                    <a:p>
                      <a:pPr marL="90805">
                        <a:spcBef>
                          <a:spcPts val="315"/>
                        </a:spcBef>
                        <a:spcAft>
                          <a:spcPts val="0"/>
                        </a:spcAft>
                      </a:pPr>
                      <a:r>
                        <a:rPr lang="tr-TR" sz="1600" dirty="0">
                          <a:effectLst/>
                        </a:rPr>
                        <a:t>Problem veya zorluğun tanımlanması: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a:effectLst/>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01716">
                <a:tc>
                  <a:txBody>
                    <a:bodyPr/>
                    <a:lstStyle/>
                    <a:p>
                      <a:pPr marL="90805">
                        <a:spcBef>
                          <a:spcPts val="315"/>
                        </a:spcBef>
                        <a:spcAft>
                          <a:spcPts val="0"/>
                        </a:spcAft>
                      </a:pPr>
                      <a:r>
                        <a:rPr lang="tr-TR" sz="1600">
                          <a:effectLst/>
                        </a:rPr>
                        <a:t>Problem nasıl çözüldü?</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a:effectLst/>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59681">
                <a:tc>
                  <a:txBody>
                    <a:bodyPr/>
                    <a:lstStyle/>
                    <a:p>
                      <a:pPr marL="90805">
                        <a:spcBef>
                          <a:spcPts val="315"/>
                        </a:spcBef>
                        <a:spcAft>
                          <a:spcPts val="0"/>
                        </a:spcAft>
                      </a:pPr>
                      <a:r>
                        <a:rPr lang="tr-TR" sz="1600">
                          <a:effectLst/>
                        </a:rPr>
                        <a:t>Ne düzeyde çözüldüğünü düşünüyorsunuz?</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a:effectLst/>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482547">
                <a:tc>
                  <a:txBody>
                    <a:bodyPr/>
                    <a:lstStyle/>
                    <a:p>
                      <a:pPr marL="90805" marR="316230" algn="just">
                        <a:spcBef>
                          <a:spcPts val="330"/>
                        </a:spcBef>
                        <a:spcAft>
                          <a:spcPts val="0"/>
                        </a:spcAft>
                      </a:pPr>
                      <a:r>
                        <a:rPr lang="tr-TR" sz="1600" dirty="0">
                          <a:effectLst/>
                        </a:rPr>
                        <a:t>Problemin </a:t>
                      </a:r>
                      <a:r>
                        <a:rPr lang="tr-TR" sz="1600" dirty="0" smtClean="0">
                          <a:effectLst/>
                        </a:rPr>
                        <a:t>çözümüyle</a:t>
                      </a:r>
                      <a:r>
                        <a:rPr lang="tr-TR" sz="1600" baseline="0" dirty="0" smtClean="0">
                          <a:effectLst/>
                        </a:rPr>
                        <a:t> </a:t>
                      </a:r>
                      <a:r>
                        <a:rPr lang="tr-TR" sz="1600" dirty="0" smtClean="0">
                          <a:effectLst/>
                        </a:rPr>
                        <a:t>ilgili diğer</a:t>
                      </a:r>
                      <a:r>
                        <a:rPr lang="tr-TR" sz="1600" baseline="0" dirty="0" smtClean="0">
                          <a:effectLst/>
                        </a:rPr>
                        <a:t> </a:t>
                      </a:r>
                      <a:r>
                        <a:rPr lang="tr-TR" sz="1600" dirty="0" smtClean="0">
                          <a:effectLst/>
                        </a:rPr>
                        <a:t>alternatif </a:t>
                      </a:r>
                      <a:r>
                        <a:rPr lang="tr-TR" sz="1600" dirty="0">
                          <a:effectLst/>
                        </a:rPr>
                        <a:t>yollar neler olabilir?</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spcAft>
                          <a:spcPts val="0"/>
                        </a:spcAft>
                      </a:pPr>
                      <a:r>
                        <a:rPr lang="tr-TR" sz="1600" dirty="0">
                          <a:effectLst/>
                        </a:rPr>
                        <a:t> </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
        <p:nvSpPr>
          <p:cNvPr id="12" name="Dikdörtgen 11"/>
          <p:cNvSpPr/>
          <p:nvPr/>
        </p:nvSpPr>
        <p:spPr>
          <a:xfrm>
            <a:off x="5606031" y="1076352"/>
            <a:ext cx="2298321" cy="923330"/>
          </a:xfrm>
          <a:prstGeom prst="rect">
            <a:avLst/>
          </a:prstGeom>
          <a:noFill/>
        </p:spPr>
        <p:txBody>
          <a:bodyPr wrap="none" lIns="91440" tIns="45720" rIns="91440" bIns="45720">
            <a:spAutoFit/>
          </a:bodyPr>
          <a:lstStyle/>
          <a:p>
            <a:pPr algn="ctr"/>
            <a:r>
              <a:rPr lang="tr-TR" sz="5400" b="0" cap="none" spc="0" dirty="0" smtClean="0">
                <a:ln w="0"/>
                <a:solidFill>
                  <a:srgbClr val="C00000"/>
                </a:solidFill>
                <a:effectLst>
                  <a:outerShdw blurRad="38100" dist="19050" dir="2700000" algn="tl" rotWithShape="0">
                    <a:schemeClr val="dk1">
                      <a:alpha val="40000"/>
                    </a:schemeClr>
                  </a:outerShdw>
                </a:effectLst>
              </a:rPr>
              <a:t>Devamı</a:t>
            </a:r>
            <a:endParaRPr lang="tr-TR" sz="5400" b="0" cap="none" spc="0" dirty="0">
              <a:ln w="0"/>
              <a:solidFill>
                <a:srgbClr val="C00000"/>
              </a:solidFill>
              <a:effectLst>
                <a:outerShdw blurRad="38100" dist="19050" dir="2700000" algn="tl" rotWithShape="0">
                  <a:schemeClr val="dk1">
                    <a:alpha val="40000"/>
                  </a:schemeClr>
                </a:outerShdw>
              </a:effectLst>
            </a:endParaRPr>
          </a:p>
        </p:txBody>
      </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4" name="Slayt Numarası Yer Tutucusu 3"/>
          <p:cNvSpPr>
            <a:spLocks noGrp="1"/>
          </p:cNvSpPr>
          <p:nvPr>
            <p:ph type="sldNum" sz="quarter" idx="12"/>
          </p:nvPr>
        </p:nvSpPr>
        <p:spPr/>
        <p:txBody>
          <a:bodyPr/>
          <a:lstStyle/>
          <a:p>
            <a:fld id="{DCB392D8-3EF7-4FA8-83F9-050B622D7357}" type="slidenum">
              <a:rPr lang="tr-TR" smtClean="0">
                <a:solidFill>
                  <a:prstClr val="black"/>
                </a:solidFill>
              </a:rPr>
              <a:pPr/>
              <a:t>37</a:t>
            </a:fld>
            <a:endParaRPr lang="tr-TR">
              <a:solidFill>
                <a:prstClr val="black"/>
              </a:solidFill>
            </a:endParaRPr>
          </a:p>
        </p:txBody>
      </p:sp>
    </p:spTree>
    <p:extLst>
      <p:ext uri="{BB962C8B-B14F-4D97-AF65-F5344CB8AC3E}">
        <p14:creationId xmlns:p14="http://schemas.microsoft.com/office/powerpoint/2010/main" val="2358468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279598" y="1193850"/>
            <a:ext cx="7198072" cy="8525411"/>
          </a:xfrm>
          <a:prstGeom prst="rect">
            <a:avLst/>
          </a:prstGeom>
        </p:spPr>
        <p:txBody>
          <a:bodyPr wrap="square">
            <a:spAutoFit/>
          </a:bodyPr>
          <a:lstStyle/>
          <a:p>
            <a:r>
              <a:rPr lang="tr-TR" sz="2200" b="1" dirty="0">
                <a:solidFill>
                  <a:srgbClr val="C00000"/>
                </a:solidFill>
              </a:rPr>
              <a:t>Proje Sonuçlarının </a:t>
            </a:r>
            <a:r>
              <a:rPr lang="tr-TR" sz="2200" b="1" dirty="0" smtClean="0">
                <a:solidFill>
                  <a:srgbClr val="C00000"/>
                </a:solidFill>
              </a:rPr>
              <a:t>Belirlenmesi</a:t>
            </a:r>
            <a:endParaRPr lang="tr-TR" sz="2200" b="1" dirty="0">
              <a:solidFill>
                <a:srgbClr val="C00000"/>
              </a:solidFill>
            </a:endParaRPr>
          </a:p>
          <a:p>
            <a:r>
              <a:rPr lang="tr-TR" sz="2200" i="1" dirty="0">
                <a:solidFill>
                  <a:srgbClr val="002060"/>
                </a:solidFill>
              </a:rPr>
              <a:t>Öğrencilerinizin gerçekleştirdikleri STEM projesinin sonuçlarını kendilerinin çıkarmasını sağlayınız. Öğrencilerinizin proje sonuçlarının belirlenmesi aşamasında aşağıdaki sorulara cevap vermeleri gerekmektedir</a:t>
            </a:r>
            <a:r>
              <a:rPr lang="tr-TR" sz="2200" i="1" dirty="0" smtClean="0">
                <a:solidFill>
                  <a:srgbClr val="002060"/>
                </a:solidFill>
              </a:rPr>
              <a:t>.</a:t>
            </a:r>
          </a:p>
          <a:p>
            <a:endParaRPr lang="tr-TR" sz="2200" i="1" dirty="0">
              <a:solidFill>
                <a:srgbClr val="002060"/>
              </a:solidFill>
            </a:endParaRPr>
          </a:p>
          <a:p>
            <a:r>
              <a:rPr lang="tr-TR" sz="2200" dirty="0" smtClean="0">
                <a:solidFill>
                  <a:srgbClr val="002060"/>
                </a:solidFill>
              </a:rPr>
              <a:t>1. Ürün </a:t>
            </a:r>
            <a:r>
              <a:rPr lang="tr-TR" sz="2200" dirty="0">
                <a:solidFill>
                  <a:srgbClr val="002060"/>
                </a:solidFill>
              </a:rPr>
              <a:t>ya da buluşta hedeflenen amaçlara ulaşma miktarı ya da oranı nedir?</a:t>
            </a:r>
          </a:p>
          <a:p>
            <a:r>
              <a:rPr lang="tr-TR" sz="2200" dirty="0" smtClean="0">
                <a:solidFill>
                  <a:srgbClr val="002060"/>
                </a:solidFill>
              </a:rPr>
              <a:t>2. Ürün </a:t>
            </a:r>
            <a:r>
              <a:rPr lang="tr-TR" sz="2200" dirty="0">
                <a:solidFill>
                  <a:srgbClr val="002060"/>
                </a:solidFill>
              </a:rPr>
              <a:t>ya da buluşun yapımına yönelik uygulanan planın ya da iş adımlarının etkinliği ve başarı düzeyi nedir?</a:t>
            </a:r>
          </a:p>
          <a:p>
            <a:r>
              <a:rPr lang="tr-TR" sz="2200" dirty="0" smtClean="0">
                <a:solidFill>
                  <a:srgbClr val="002060"/>
                </a:solidFill>
              </a:rPr>
              <a:t>3. Ürün </a:t>
            </a:r>
            <a:r>
              <a:rPr lang="tr-TR" sz="2200" dirty="0">
                <a:solidFill>
                  <a:srgbClr val="002060"/>
                </a:solidFill>
              </a:rPr>
              <a:t>ya da buluşun gerçekleştirilmesine yönelik uygulanan proje planının güçlü ve aksayan yönleri nelerdir?</a:t>
            </a:r>
          </a:p>
          <a:p>
            <a:r>
              <a:rPr lang="tr-TR" sz="2200" dirty="0" smtClean="0">
                <a:solidFill>
                  <a:srgbClr val="002060"/>
                </a:solidFill>
              </a:rPr>
              <a:t>4. Projenin </a:t>
            </a:r>
            <a:r>
              <a:rPr lang="tr-TR" sz="2200" dirty="0">
                <a:solidFill>
                  <a:srgbClr val="002060"/>
                </a:solidFill>
              </a:rPr>
              <a:t>gerçekleştirme aşamalarına yönelik gerekli değişiklik önerileriniz nelerdir?</a:t>
            </a:r>
          </a:p>
          <a:p>
            <a:endParaRPr lang="tr-TR" sz="2400" dirty="0">
              <a:solidFill>
                <a:srgbClr val="002060"/>
              </a:solidFill>
            </a:endParaRPr>
          </a:p>
          <a:p>
            <a:pPr marL="457200" indent="-457200">
              <a:buAutoNum type="arabicPeriod"/>
            </a:pPr>
            <a:endParaRPr lang="tr-TR" sz="2400"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grpSp>
        <p:nvGrpSpPr>
          <p:cNvPr id="6" name="Group 2"/>
          <p:cNvGrpSpPr>
            <a:grpSpLocks/>
          </p:cNvGrpSpPr>
          <p:nvPr/>
        </p:nvGrpSpPr>
        <p:grpSpPr bwMode="auto">
          <a:xfrm>
            <a:off x="2079362" y="5898381"/>
            <a:ext cx="2923238" cy="861145"/>
            <a:chOff x="6061" y="-4374"/>
            <a:chExt cx="5348" cy="3738"/>
          </a:xfrm>
        </p:grpSpPr>
        <p:pic>
          <p:nvPicPr>
            <p:cNvPr id="9219" name="Picture 3"/>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1" y="-4374"/>
              <a:ext cx="5348" cy="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0615" y="-3192"/>
              <a:ext cx="8" cy="5"/>
            </a:xfrm>
            <a:prstGeom prst="rect">
              <a:avLst/>
            </a:prstGeom>
            <a:solidFill>
              <a:srgbClr val="2D2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38</a:t>
            </a:fld>
            <a:endParaRPr lang="tr-TR">
              <a:solidFill>
                <a:prstClr val="black"/>
              </a:solidFill>
            </a:endParaRPr>
          </a:p>
        </p:txBody>
      </p:sp>
    </p:spTree>
    <p:extLst>
      <p:ext uri="{BB962C8B-B14F-4D97-AF65-F5344CB8AC3E}">
        <p14:creationId xmlns:p14="http://schemas.microsoft.com/office/powerpoint/2010/main" val="480228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5214" y="116632"/>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6" name="Group 2"/>
          <p:cNvGrpSpPr>
            <a:grpSpLocks/>
          </p:cNvGrpSpPr>
          <p:nvPr/>
        </p:nvGrpSpPr>
        <p:grpSpPr bwMode="auto">
          <a:xfrm>
            <a:off x="2079362" y="5898381"/>
            <a:ext cx="2923238" cy="861145"/>
            <a:chOff x="6061" y="-4374"/>
            <a:chExt cx="5348" cy="3738"/>
          </a:xfrm>
        </p:grpSpPr>
        <p:pic>
          <p:nvPicPr>
            <p:cNvPr id="9219" name="Picture 3"/>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1" y="-4374"/>
              <a:ext cx="5348" cy="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0615" y="-3192"/>
              <a:ext cx="8" cy="5"/>
            </a:xfrm>
            <a:prstGeom prst="rect">
              <a:avLst/>
            </a:prstGeom>
            <a:solidFill>
              <a:srgbClr val="2D2D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pic>
        <p:nvPicPr>
          <p:cNvPr id="9" name="image93.jpeg"/>
          <p:cNvPicPr/>
          <p:nvPr/>
        </p:nvPicPr>
        <p:blipFill>
          <a:blip r:embed="rId3" cstate="print"/>
          <a:stretch>
            <a:fillRect/>
          </a:stretch>
        </p:blipFill>
        <p:spPr>
          <a:xfrm>
            <a:off x="1701755" y="1428716"/>
            <a:ext cx="5733682" cy="4469665"/>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39</a:t>
            </a:fld>
            <a:endParaRPr lang="tr-TR">
              <a:solidFill>
                <a:prstClr val="black"/>
              </a:solidFill>
            </a:endParaRPr>
          </a:p>
        </p:txBody>
      </p:sp>
    </p:spTree>
    <p:extLst>
      <p:ext uri="{BB962C8B-B14F-4D97-AF65-F5344CB8AC3E}">
        <p14:creationId xmlns:p14="http://schemas.microsoft.com/office/powerpoint/2010/main" val="28505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83150" y="0"/>
            <a:ext cx="4722768" cy="923330"/>
          </a:xfrm>
          <a:prstGeom prst="rect">
            <a:avLst/>
          </a:prstGeom>
          <a:noFill/>
        </p:spPr>
        <p:txBody>
          <a:bodyPr wrap="none" lIns="91440" tIns="45720" rIns="91440" bIns="45720">
            <a:spAutoFit/>
          </a:bodyPr>
          <a:lstStyle/>
          <a:p>
            <a:pPr algn="ctr"/>
            <a:r>
              <a:rPr lang="tr-TR" sz="5400" b="0" cap="none" spc="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Nedir ?</a:t>
            </a:r>
            <a:endParaRPr lang="tr-TR" sz="54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395536" y="1340768"/>
            <a:ext cx="5688632" cy="5016758"/>
          </a:xfrm>
          <a:prstGeom prst="rect">
            <a:avLst/>
          </a:prstGeom>
          <a:solidFill>
            <a:schemeClr val="bg1"/>
          </a:solidFill>
        </p:spPr>
        <p:txBody>
          <a:bodyPr wrap="square">
            <a:spAutoFit/>
          </a:bodyPr>
          <a:lstStyle/>
          <a:p>
            <a:r>
              <a:rPr lang="tr-TR" sz="2000" dirty="0">
                <a:solidFill>
                  <a:srgbClr val="002060"/>
                </a:solidFill>
                <a:latin typeface="Arial Rounded MT Bold" panose="020F0704030504030204" pitchFamily="34" charset="0"/>
              </a:rPr>
              <a:t>STEM eğitimi Fen, Teknoloji, Mühendislik, Matematik disiplinleri arasındaki ayrımı ortadan kaldırarak, bu disiplinler arasında tam bütünleşmeyi uyumlu bir şekilde oluşturarak,  anaokulundan üniversiteye  kadar   verilecek   proje   tabanlı   eğitim   yaklaşımıyla soru soran, araştıran, üreten ve yeni buluşlar yapabilen bir neslin yetiştirilmesini amaçlamaktadır. STEM eğitim yaklaşımıyla, öğrencilerin üretim ve buluş yapma alanında yaratıcı düşünme, eleştirel düşünme, problem çözme gibi yetenekleri geliştirilmektedir</a:t>
            </a:r>
            <a:r>
              <a:rPr lang="tr-TR" sz="2000" dirty="0">
                <a:solidFill>
                  <a:srgbClr val="C00000"/>
                </a:solidFill>
                <a:latin typeface="Arial Rounded MT Bold" panose="020F0704030504030204" pitchFamily="34" charset="0"/>
              </a:rPr>
              <a:t>. İş dünyasına girdiklerinde de proje becerileri sayesinde iş  hayatının istediği niteliklere kolayca uyum sağlayabilmeleri amaçlanmaktadır</a:t>
            </a:r>
            <a:r>
              <a:rPr lang="tr-TR" sz="2000" dirty="0" smtClean="0">
                <a:solidFill>
                  <a:srgbClr val="C00000"/>
                </a:solidFill>
                <a:latin typeface="Arial Rounded MT Bold" panose="020F0704030504030204" pitchFamily="34" charset="0"/>
              </a:rPr>
              <a:t>.</a:t>
            </a:r>
            <a:endParaRPr lang="tr-TR" sz="2000" dirty="0">
              <a:solidFill>
                <a:srgbClr val="C00000"/>
              </a:solidFill>
              <a:latin typeface="Arial Rounded MT Bold" panose="020F0704030504030204" pitchFamily="34" charset="0"/>
            </a:endParaRPr>
          </a:p>
        </p:txBody>
      </p:sp>
      <p:pic>
        <p:nvPicPr>
          <p:cNvPr id="35842" name="Picture 2" descr="Ä°lgili resi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611" t="4525" r="24629" b="-4525"/>
          <a:stretch/>
        </p:blipFill>
        <p:spPr bwMode="auto">
          <a:xfrm>
            <a:off x="6876256" y="2492896"/>
            <a:ext cx="2016224" cy="2494142"/>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39814242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3768" y="0"/>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279598" y="1011436"/>
            <a:ext cx="8864402" cy="9387570"/>
          </a:xfrm>
          <a:prstGeom prst="rect">
            <a:avLst/>
          </a:prstGeom>
        </p:spPr>
        <p:txBody>
          <a:bodyPr wrap="square">
            <a:spAutoFit/>
          </a:bodyPr>
          <a:lstStyle/>
          <a:p>
            <a:r>
              <a:rPr lang="tr-TR" sz="2200" b="1" dirty="0" smtClean="0">
                <a:solidFill>
                  <a:srgbClr val="C00000"/>
                </a:solidFill>
              </a:rPr>
              <a:t>7. Proje Çalışmasının Değerlendirilmesi:</a:t>
            </a:r>
          </a:p>
          <a:p>
            <a:r>
              <a:rPr lang="tr-TR" sz="2400" b="1" dirty="0" smtClean="0">
                <a:solidFill>
                  <a:srgbClr val="002060"/>
                </a:solidFill>
                <a:latin typeface="Times New Roman" panose="02020603050405020304" pitchFamily="18" charset="0"/>
                <a:ea typeface="Times New Roman" panose="02020603050405020304" pitchFamily="18" charset="0"/>
              </a:rPr>
              <a:t>Öğrencilerinizin </a:t>
            </a:r>
            <a:r>
              <a:rPr lang="tr-TR" sz="2400" b="1" dirty="0">
                <a:solidFill>
                  <a:srgbClr val="002060"/>
                </a:solidFill>
                <a:latin typeface="Times New Roman" panose="02020603050405020304" pitchFamily="18" charset="0"/>
                <a:ea typeface="Times New Roman" panose="02020603050405020304" pitchFamily="18" charset="0"/>
              </a:rPr>
              <a:t>aşağıdaki soruları sorarak projelerinin başarılı ve başarısız olan yönlerini değerlendirebilirler:</a:t>
            </a:r>
          </a:p>
          <a:p>
            <a:pPr marL="342900" lvl="0" indent="-342900">
              <a:lnSpc>
                <a:spcPct val="150000"/>
              </a:lnSpc>
              <a:spcBef>
                <a:spcPts val="1275"/>
              </a:spcBef>
              <a:spcAft>
                <a:spcPts val="0"/>
              </a:spcAft>
              <a:buSzPts val="1600"/>
              <a:buFont typeface="Times New Roman" panose="02020603050405020304" pitchFamily="18" charset="0"/>
              <a:buAutoNum type="arabicPeriod"/>
              <a:tabLst>
                <a:tab pos="617220" algn="l"/>
              </a:tabLst>
            </a:pPr>
            <a:r>
              <a:rPr lang="tr-TR" sz="2400" b="1" dirty="0">
                <a:solidFill>
                  <a:srgbClr val="002060"/>
                </a:solidFill>
                <a:latin typeface="Times New Roman" panose="02020603050405020304" pitchFamily="18" charset="0"/>
                <a:ea typeface="Times New Roman" panose="02020603050405020304" pitchFamily="18" charset="0"/>
              </a:rPr>
              <a:t>Projenizde istediğiniz amaçlara ulaştınız</a:t>
            </a:r>
            <a:r>
              <a:rPr lang="tr-TR" sz="2400" b="1" spc="5" dirty="0">
                <a:solidFill>
                  <a:srgbClr val="002060"/>
                </a:solidFill>
                <a:latin typeface="Times New Roman" panose="02020603050405020304" pitchFamily="18" charset="0"/>
                <a:ea typeface="Times New Roman" panose="02020603050405020304" pitchFamily="18" charset="0"/>
              </a:rPr>
              <a:t> </a:t>
            </a:r>
            <a:r>
              <a:rPr lang="tr-TR" sz="2400" b="1" dirty="0">
                <a:solidFill>
                  <a:srgbClr val="002060"/>
                </a:solidFill>
                <a:latin typeface="Times New Roman" panose="02020603050405020304" pitchFamily="18" charset="0"/>
                <a:ea typeface="Times New Roman" panose="02020603050405020304" pitchFamily="18" charset="0"/>
              </a:rPr>
              <a:t>mı?</a:t>
            </a:r>
            <a:endParaRPr lang="tr-TR" sz="1600" b="1" dirty="0">
              <a:solidFill>
                <a:srgbClr val="002060"/>
              </a:solidFill>
              <a:latin typeface="Times New Roman" panose="02020603050405020304" pitchFamily="18" charset="0"/>
              <a:ea typeface="Times New Roman" panose="02020603050405020304" pitchFamily="18" charset="0"/>
            </a:endParaRPr>
          </a:p>
          <a:p>
            <a:pPr marL="342900" lvl="0" indent="-342900">
              <a:lnSpc>
                <a:spcPct val="150000"/>
              </a:lnSpc>
              <a:spcBef>
                <a:spcPts val="30"/>
              </a:spcBef>
              <a:spcAft>
                <a:spcPts val="0"/>
              </a:spcAft>
              <a:buSzPts val="1600"/>
              <a:buFont typeface="Times New Roman" panose="02020603050405020304" pitchFamily="18" charset="0"/>
              <a:buAutoNum type="arabicPeriod"/>
              <a:tabLst>
                <a:tab pos="617220" algn="l"/>
              </a:tabLst>
            </a:pPr>
            <a:r>
              <a:rPr lang="tr-TR" sz="2400" b="1" dirty="0">
                <a:solidFill>
                  <a:srgbClr val="002060"/>
                </a:solidFill>
                <a:latin typeface="Times New Roman" panose="02020603050405020304" pitchFamily="18" charset="0"/>
                <a:ea typeface="Times New Roman" panose="02020603050405020304" pitchFamily="18" charset="0"/>
              </a:rPr>
              <a:t>Neler doğru gitti, neden? Neler yanlış gitti,</a:t>
            </a:r>
            <a:r>
              <a:rPr lang="tr-TR" sz="2400" b="1" spc="-35" dirty="0">
                <a:solidFill>
                  <a:srgbClr val="002060"/>
                </a:solidFill>
                <a:latin typeface="Times New Roman" panose="02020603050405020304" pitchFamily="18" charset="0"/>
                <a:ea typeface="Times New Roman" panose="02020603050405020304" pitchFamily="18" charset="0"/>
              </a:rPr>
              <a:t> </a:t>
            </a:r>
            <a:r>
              <a:rPr lang="tr-TR" sz="2400" b="1" dirty="0">
                <a:solidFill>
                  <a:srgbClr val="002060"/>
                </a:solidFill>
                <a:latin typeface="Times New Roman" panose="02020603050405020304" pitchFamily="18" charset="0"/>
                <a:ea typeface="Times New Roman" panose="02020603050405020304" pitchFamily="18" charset="0"/>
              </a:rPr>
              <a:t>neden?</a:t>
            </a:r>
            <a:endParaRPr lang="tr-TR" sz="1600" b="1" dirty="0">
              <a:solidFill>
                <a:srgbClr val="002060"/>
              </a:solidFill>
              <a:latin typeface="Times New Roman" panose="02020603050405020304" pitchFamily="18" charset="0"/>
              <a:ea typeface="Times New Roman" panose="02020603050405020304" pitchFamily="18" charset="0"/>
            </a:endParaRPr>
          </a:p>
          <a:p>
            <a:pPr marL="342900" lvl="0" indent="-342900">
              <a:lnSpc>
                <a:spcPct val="150000"/>
              </a:lnSpc>
              <a:spcAft>
                <a:spcPts val="0"/>
              </a:spcAft>
              <a:buSzPts val="1600"/>
              <a:buFont typeface="Times New Roman" panose="02020603050405020304" pitchFamily="18" charset="0"/>
              <a:buAutoNum type="arabicPeriod"/>
              <a:tabLst>
                <a:tab pos="617220" algn="l"/>
              </a:tabLst>
            </a:pPr>
            <a:r>
              <a:rPr lang="tr-TR" sz="2400" b="1" dirty="0">
                <a:solidFill>
                  <a:srgbClr val="002060"/>
                </a:solidFill>
                <a:latin typeface="Times New Roman" panose="02020603050405020304" pitchFamily="18" charset="0"/>
                <a:ea typeface="Times New Roman" panose="02020603050405020304" pitchFamily="18" charset="0"/>
              </a:rPr>
              <a:t>Projede ulaştığınız amaçları</a:t>
            </a:r>
            <a:r>
              <a:rPr lang="tr-TR" sz="2400" b="1" spc="-15" dirty="0">
                <a:solidFill>
                  <a:srgbClr val="002060"/>
                </a:solidFill>
                <a:latin typeface="Times New Roman" panose="02020603050405020304" pitchFamily="18" charset="0"/>
                <a:ea typeface="Times New Roman" panose="02020603050405020304" pitchFamily="18" charset="0"/>
              </a:rPr>
              <a:t> </a:t>
            </a:r>
            <a:r>
              <a:rPr lang="tr-TR" sz="2400" b="1" dirty="0">
                <a:solidFill>
                  <a:srgbClr val="002060"/>
                </a:solidFill>
                <a:latin typeface="Times New Roman" panose="02020603050405020304" pitchFamily="18" charset="0"/>
                <a:ea typeface="Times New Roman" panose="02020603050405020304" pitchFamily="18" charset="0"/>
              </a:rPr>
              <a:t>sıralayınız?</a:t>
            </a:r>
            <a:endParaRPr lang="tr-TR" sz="1600" b="1" dirty="0">
              <a:solidFill>
                <a:srgbClr val="002060"/>
              </a:solidFill>
              <a:latin typeface="Times New Roman" panose="02020603050405020304" pitchFamily="18" charset="0"/>
              <a:ea typeface="Times New Roman" panose="02020603050405020304" pitchFamily="18" charset="0"/>
            </a:endParaRPr>
          </a:p>
          <a:p>
            <a:pPr marL="342900" lvl="0" indent="-342900">
              <a:lnSpc>
                <a:spcPct val="150000"/>
              </a:lnSpc>
              <a:spcAft>
                <a:spcPts val="0"/>
              </a:spcAft>
              <a:buSzPts val="1600"/>
              <a:buFont typeface="Times New Roman" panose="02020603050405020304" pitchFamily="18" charset="0"/>
              <a:buAutoNum type="arabicPeriod"/>
              <a:tabLst>
                <a:tab pos="617220" algn="l"/>
              </a:tabLst>
            </a:pPr>
            <a:r>
              <a:rPr lang="tr-TR" sz="2400" b="1" dirty="0">
                <a:solidFill>
                  <a:srgbClr val="002060"/>
                </a:solidFill>
                <a:latin typeface="Times New Roman" panose="02020603050405020304" pitchFamily="18" charset="0"/>
                <a:ea typeface="Times New Roman" panose="02020603050405020304" pitchFamily="18" charset="0"/>
              </a:rPr>
              <a:t>Bu amaçlara ulaşırken karşılaştığınız zorluklar</a:t>
            </a:r>
            <a:r>
              <a:rPr lang="tr-TR" sz="2400" b="1" spc="-5" dirty="0">
                <a:solidFill>
                  <a:srgbClr val="002060"/>
                </a:solidFill>
                <a:latin typeface="Times New Roman" panose="02020603050405020304" pitchFamily="18" charset="0"/>
                <a:ea typeface="Times New Roman" panose="02020603050405020304" pitchFamily="18" charset="0"/>
              </a:rPr>
              <a:t> </a:t>
            </a:r>
            <a:r>
              <a:rPr lang="tr-TR" sz="2400" b="1" dirty="0">
                <a:solidFill>
                  <a:srgbClr val="002060"/>
                </a:solidFill>
                <a:latin typeface="Times New Roman" panose="02020603050405020304" pitchFamily="18" charset="0"/>
                <a:ea typeface="Times New Roman" panose="02020603050405020304" pitchFamily="18" charset="0"/>
              </a:rPr>
              <a:t>nelerdi?</a:t>
            </a:r>
            <a:endParaRPr lang="tr-TR" sz="1600" b="1" dirty="0">
              <a:solidFill>
                <a:srgbClr val="002060"/>
              </a:solidFill>
              <a:latin typeface="Times New Roman" panose="02020603050405020304" pitchFamily="18" charset="0"/>
              <a:ea typeface="Times New Roman" panose="02020603050405020304" pitchFamily="18" charset="0"/>
            </a:endParaRPr>
          </a:p>
          <a:p>
            <a:pPr marL="342900" marR="713105" lvl="0" indent="-342900">
              <a:lnSpc>
                <a:spcPct val="107000"/>
              </a:lnSpc>
              <a:spcBef>
                <a:spcPts val="140"/>
              </a:spcBef>
              <a:spcAft>
                <a:spcPts val="0"/>
              </a:spcAft>
              <a:buSzPts val="1600"/>
              <a:buFont typeface="Times New Roman" panose="02020603050405020304" pitchFamily="18" charset="0"/>
              <a:buAutoNum type="arabicPeriod"/>
              <a:tabLst>
                <a:tab pos="617220" algn="l"/>
              </a:tabLst>
            </a:pPr>
            <a:r>
              <a:rPr lang="tr-TR" sz="2400" b="1" dirty="0">
                <a:solidFill>
                  <a:srgbClr val="002060"/>
                </a:solidFill>
                <a:latin typeface="Times New Roman" panose="02020603050405020304" pitchFamily="18" charset="0"/>
                <a:ea typeface="Times New Roman" panose="02020603050405020304" pitchFamily="18" charset="0"/>
              </a:rPr>
              <a:t>Projeyi başarılı ya da başarısız olarak gösterebilecek hususlar nelerdir?</a:t>
            </a:r>
            <a:endParaRPr lang="tr-TR" sz="1600" b="1" dirty="0">
              <a:solidFill>
                <a:srgbClr val="002060"/>
              </a:solidFill>
              <a:latin typeface="Times New Roman" panose="02020603050405020304" pitchFamily="18" charset="0"/>
              <a:ea typeface="Times New Roman" panose="02020603050405020304" pitchFamily="18" charset="0"/>
            </a:endParaRPr>
          </a:p>
          <a:p>
            <a:pPr marL="342900" lvl="0" indent="-342900">
              <a:lnSpc>
                <a:spcPts val="1645"/>
              </a:lnSpc>
              <a:spcAft>
                <a:spcPts val="0"/>
              </a:spcAft>
              <a:buSzPts val="1600"/>
              <a:buFont typeface="Times New Roman" panose="02020603050405020304" pitchFamily="18" charset="0"/>
              <a:buAutoNum type="arabicPeriod"/>
              <a:tabLst>
                <a:tab pos="617220" algn="l"/>
              </a:tabLst>
            </a:pPr>
            <a:r>
              <a:rPr lang="tr-TR" sz="2400" b="1" dirty="0">
                <a:solidFill>
                  <a:srgbClr val="002060"/>
                </a:solidFill>
                <a:latin typeface="Times New Roman" panose="02020603050405020304" pitchFamily="18" charset="0"/>
                <a:ea typeface="Times New Roman" panose="02020603050405020304" pitchFamily="18" charset="0"/>
              </a:rPr>
              <a:t>Proje çalışması sayesinde neler</a:t>
            </a:r>
            <a:r>
              <a:rPr lang="tr-TR" sz="2400" b="1" spc="-35" dirty="0">
                <a:solidFill>
                  <a:srgbClr val="002060"/>
                </a:solidFill>
                <a:latin typeface="Times New Roman" panose="02020603050405020304" pitchFamily="18" charset="0"/>
                <a:ea typeface="Times New Roman" panose="02020603050405020304" pitchFamily="18" charset="0"/>
              </a:rPr>
              <a:t> </a:t>
            </a:r>
            <a:r>
              <a:rPr lang="tr-TR" sz="2400" b="1" dirty="0">
                <a:solidFill>
                  <a:srgbClr val="002060"/>
                </a:solidFill>
                <a:latin typeface="Times New Roman" panose="02020603050405020304" pitchFamily="18" charset="0"/>
                <a:ea typeface="Times New Roman" panose="02020603050405020304" pitchFamily="18" charset="0"/>
              </a:rPr>
              <a:t>öğrendiniz?</a:t>
            </a:r>
            <a:endParaRPr lang="tr-TR" sz="1600" b="1" dirty="0">
              <a:solidFill>
                <a:srgbClr val="002060"/>
              </a:solidFill>
              <a:latin typeface="Times New Roman" panose="02020603050405020304" pitchFamily="18" charset="0"/>
              <a:ea typeface="Times New Roman" panose="02020603050405020304" pitchFamily="18" charset="0"/>
            </a:endParaRPr>
          </a:p>
          <a:p>
            <a:pPr marL="342900" marR="782320" lvl="0" indent="-342900">
              <a:lnSpc>
                <a:spcPct val="90000"/>
              </a:lnSpc>
              <a:spcBef>
                <a:spcPts val="75"/>
              </a:spcBef>
              <a:spcAft>
                <a:spcPts val="0"/>
              </a:spcAft>
              <a:buSzPts val="1600"/>
              <a:buFont typeface="Times New Roman" panose="02020603050405020304" pitchFamily="18" charset="0"/>
              <a:buAutoNum type="arabicPeriod"/>
              <a:tabLst>
                <a:tab pos="617220" algn="l"/>
                <a:tab pos="994410" algn="l"/>
                <a:tab pos="1710690" algn="l"/>
                <a:tab pos="2496185" algn="l"/>
                <a:tab pos="3279140" algn="l"/>
                <a:tab pos="4187825" algn="l"/>
                <a:tab pos="4887595" algn="l"/>
              </a:tabLst>
            </a:pPr>
            <a:r>
              <a:rPr lang="tr-TR" sz="2400" b="1" dirty="0" smtClean="0">
                <a:solidFill>
                  <a:srgbClr val="002060"/>
                </a:solidFill>
                <a:latin typeface="Times New Roman" panose="02020603050405020304" pitchFamily="18" charset="0"/>
                <a:ea typeface="Times New Roman" panose="02020603050405020304" pitchFamily="18" charset="0"/>
              </a:rPr>
              <a:t>Bu projeyi</a:t>
            </a:r>
            <a:r>
              <a:rPr lang="tr-TR" sz="2400" b="1" dirty="0">
                <a:solidFill>
                  <a:srgbClr val="002060"/>
                </a:solidFill>
                <a:latin typeface="Times New Roman" panose="02020603050405020304" pitchFamily="18" charset="0"/>
                <a:ea typeface="Times New Roman" panose="02020603050405020304" pitchFamily="18" charset="0"/>
              </a:rPr>
              <a:t>	</a:t>
            </a:r>
            <a:r>
              <a:rPr lang="tr-TR" sz="2400" b="1" dirty="0" smtClean="0">
                <a:solidFill>
                  <a:srgbClr val="002060"/>
                </a:solidFill>
                <a:latin typeface="Times New Roman" panose="02020603050405020304" pitchFamily="18" charset="0"/>
                <a:ea typeface="Times New Roman" panose="02020603050405020304" pitchFamily="18" charset="0"/>
              </a:rPr>
              <a:t>yeniden yapmak isterseniz proje amaçlarından </a:t>
            </a:r>
            <a:r>
              <a:rPr lang="tr-TR" sz="2400" b="1" dirty="0">
                <a:solidFill>
                  <a:srgbClr val="002060"/>
                </a:solidFill>
                <a:latin typeface="Times New Roman" panose="02020603050405020304" pitchFamily="18" charset="0"/>
                <a:ea typeface="Times New Roman" panose="02020603050405020304" pitchFamily="18" charset="0"/>
              </a:rPr>
              <a:t>hangilerini</a:t>
            </a:r>
            <a:r>
              <a:rPr lang="tr-TR" sz="2400" b="1" spc="-10" dirty="0">
                <a:solidFill>
                  <a:srgbClr val="002060"/>
                </a:solidFill>
                <a:latin typeface="Times New Roman" panose="02020603050405020304" pitchFamily="18" charset="0"/>
                <a:ea typeface="Times New Roman" panose="02020603050405020304" pitchFamily="18" charset="0"/>
              </a:rPr>
              <a:t> </a:t>
            </a:r>
            <a:r>
              <a:rPr lang="tr-TR" sz="2400" b="1" dirty="0">
                <a:solidFill>
                  <a:srgbClr val="002060"/>
                </a:solidFill>
                <a:latin typeface="Times New Roman" panose="02020603050405020304" pitchFamily="18" charset="0"/>
                <a:ea typeface="Times New Roman" panose="02020603050405020304" pitchFamily="18" charset="0"/>
              </a:rPr>
              <a:t>değiştirirsiniz?</a:t>
            </a:r>
            <a:endParaRPr lang="tr-TR" sz="1600" b="1" dirty="0">
              <a:solidFill>
                <a:srgbClr val="002060"/>
              </a:solidFill>
              <a:latin typeface="Times New Roman" panose="02020603050405020304" pitchFamily="18" charset="0"/>
              <a:ea typeface="Times New Roman" panose="02020603050405020304" pitchFamily="18" charset="0"/>
            </a:endParaRPr>
          </a:p>
          <a:p>
            <a:pPr marL="342900" marR="1234440" lvl="0" indent="-342900">
              <a:lnSpc>
                <a:spcPct val="110000"/>
              </a:lnSpc>
              <a:spcBef>
                <a:spcPts val="130"/>
              </a:spcBef>
              <a:spcAft>
                <a:spcPts val="0"/>
              </a:spcAft>
              <a:buSzPts val="1600"/>
              <a:buFont typeface="Times New Roman" panose="02020603050405020304" pitchFamily="18" charset="0"/>
              <a:buAutoNum type="arabicPeriod"/>
              <a:tabLst>
                <a:tab pos="617220" algn="l"/>
                <a:tab pos="1480820" algn="l"/>
                <a:tab pos="2255520" algn="l"/>
                <a:tab pos="3637915" algn="l"/>
                <a:tab pos="4681855" algn="l"/>
              </a:tabLst>
            </a:pPr>
            <a:r>
              <a:rPr lang="tr-TR" sz="2400" b="1" dirty="0" smtClean="0">
                <a:solidFill>
                  <a:srgbClr val="002060"/>
                </a:solidFill>
                <a:latin typeface="Times New Roman" panose="02020603050405020304" pitchFamily="18" charset="0"/>
                <a:ea typeface="Times New Roman" panose="02020603050405020304" pitchFamily="18" charset="0"/>
              </a:rPr>
              <a:t>Projenizi yeniden planladığınızda geliştirmek</a:t>
            </a:r>
            <a:r>
              <a:rPr lang="tr-TR" sz="2400" b="1" dirty="0">
                <a:solidFill>
                  <a:srgbClr val="002060"/>
                </a:solidFill>
                <a:latin typeface="Times New Roman" panose="02020603050405020304" pitchFamily="18" charset="0"/>
                <a:ea typeface="Times New Roman" panose="02020603050405020304" pitchFamily="18" charset="0"/>
              </a:rPr>
              <a:t>	istediğiniz yönleri neler</a:t>
            </a:r>
            <a:r>
              <a:rPr lang="tr-TR" sz="2400" b="1" spc="-20" dirty="0">
                <a:solidFill>
                  <a:srgbClr val="002060"/>
                </a:solidFill>
                <a:latin typeface="Times New Roman" panose="02020603050405020304" pitchFamily="18" charset="0"/>
                <a:ea typeface="Times New Roman" panose="02020603050405020304" pitchFamily="18" charset="0"/>
              </a:rPr>
              <a:t> </a:t>
            </a:r>
            <a:r>
              <a:rPr lang="tr-TR" sz="2400" b="1" dirty="0">
                <a:solidFill>
                  <a:srgbClr val="002060"/>
                </a:solidFill>
                <a:latin typeface="Times New Roman" panose="02020603050405020304" pitchFamily="18" charset="0"/>
                <a:ea typeface="Times New Roman" panose="02020603050405020304" pitchFamily="18" charset="0"/>
              </a:rPr>
              <a:t>olur?</a:t>
            </a:r>
            <a:endParaRPr lang="tr-TR" sz="1600" b="1" dirty="0">
              <a:solidFill>
                <a:srgbClr val="002060"/>
              </a:solidFill>
              <a:latin typeface="Times New Roman" panose="02020603050405020304" pitchFamily="18" charset="0"/>
              <a:ea typeface="Times New Roman" panose="02020603050405020304" pitchFamily="18" charset="0"/>
            </a:endParaRPr>
          </a:p>
          <a:p>
            <a:pPr marL="457200" indent="-457200">
              <a:buAutoNum type="arabicPeriod"/>
            </a:pPr>
            <a:endParaRPr lang="tr-TR" sz="2400"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40</a:t>
            </a:fld>
            <a:endParaRPr lang="tr-TR">
              <a:solidFill>
                <a:prstClr val="black"/>
              </a:solidFill>
            </a:endParaRPr>
          </a:p>
        </p:txBody>
      </p:sp>
    </p:spTree>
    <p:extLst>
      <p:ext uri="{BB962C8B-B14F-4D97-AF65-F5344CB8AC3E}">
        <p14:creationId xmlns:p14="http://schemas.microsoft.com/office/powerpoint/2010/main" val="1216184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483768" y="0"/>
            <a:ext cx="4992456"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Eğitimi </a:t>
            </a: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Projelerini </a:t>
            </a: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Gerçekleştirme Adımları</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279598" y="1011436"/>
            <a:ext cx="5732562" cy="8663910"/>
          </a:xfrm>
          <a:prstGeom prst="rect">
            <a:avLst/>
          </a:prstGeom>
        </p:spPr>
        <p:txBody>
          <a:bodyPr wrap="square">
            <a:spAutoFit/>
          </a:bodyPr>
          <a:lstStyle/>
          <a:p>
            <a:r>
              <a:rPr lang="tr-TR" sz="2200" b="1" dirty="0" smtClean="0">
                <a:solidFill>
                  <a:srgbClr val="C00000"/>
                </a:solidFill>
              </a:rPr>
              <a:t>8. Proje Raporunun Hazırlanması ve Sunulması</a:t>
            </a:r>
          </a:p>
          <a:p>
            <a:endParaRPr lang="tr-TR" sz="2200" b="1" dirty="0" smtClean="0">
              <a:solidFill>
                <a:srgbClr val="C00000"/>
              </a:solidFill>
            </a:endParaRPr>
          </a:p>
          <a:p>
            <a:pPr>
              <a:lnSpc>
                <a:spcPct val="150000"/>
              </a:lnSpc>
            </a:pPr>
            <a:r>
              <a:rPr lang="tr-TR" sz="2200" b="1" dirty="0">
                <a:solidFill>
                  <a:srgbClr val="002060"/>
                </a:solidFill>
                <a:latin typeface="Times New Roman" panose="02020603050405020304" pitchFamily="18" charset="0"/>
                <a:ea typeface="Times New Roman" panose="02020603050405020304" pitchFamily="18" charset="0"/>
              </a:rPr>
              <a:t>Proje çalışması sonunda öğrencilerinizin STEM proje çalışmalarıyla ilgili proje raporu hazırlaması gereklidir. Hazırlanan proje raporundan okullarındaki ve diğer okullardaki öğretmen ve öğrencilerin haberdar olması için okulunuzun web sayfasından yayınlanmalıdır. Proje raporunda yer alması gerekli görülen başlıklar aşağıdadır:</a:t>
            </a:r>
          </a:p>
          <a:p>
            <a:pPr marL="457200" indent="-457200">
              <a:buAutoNum type="arabicPeriod"/>
            </a:pPr>
            <a:endParaRPr lang="tr-TR" sz="2400"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pic>
        <p:nvPicPr>
          <p:cNvPr id="23554" name="Picture 2" descr="engineering  pictur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469" y="1700808"/>
            <a:ext cx="3353509" cy="3118764"/>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41</a:t>
            </a:fld>
            <a:endParaRPr lang="tr-TR">
              <a:solidFill>
                <a:prstClr val="black"/>
              </a:solidFill>
            </a:endParaRPr>
          </a:p>
        </p:txBody>
      </p:sp>
    </p:spTree>
    <p:extLst>
      <p:ext uri="{BB962C8B-B14F-4D97-AF65-F5344CB8AC3E}">
        <p14:creationId xmlns:p14="http://schemas.microsoft.com/office/powerpoint/2010/main" val="2406936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duotone>
              <a:prstClr val="black"/>
              <a:schemeClr val="accent5">
                <a:tint val="45000"/>
                <a:satMod val="400000"/>
              </a:schemeClr>
            </a:duotone>
          </a:blip>
          <a:stretch>
            <a:fillRect/>
          </a:stretch>
        </p:blipFill>
        <p:spPr>
          <a:xfrm>
            <a:off x="1331640" y="17140"/>
            <a:ext cx="10009832" cy="6480720"/>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42</a:t>
            </a:fld>
            <a:endParaRPr lang="tr-TR">
              <a:solidFill>
                <a:prstClr val="black"/>
              </a:solidFill>
            </a:endParaRPr>
          </a:p>
        </p:txBody>
      </p:sp>
    </p:spTree>
    <p:extLst>
      <p:ext uri="{BB962C8B-B14F-4D97-AF65-F5344CB8AC3E}">
        <p14:creationId xmlns:p14="http://schemas.microsoft.com/office/powerpoint/2010/main" val="20627113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195" y="0"/>
            <a:ext cx="5569602"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Okullarınızda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STEM Eğitimi </a:t>
            </a:r>
            <a:endPar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endParaRP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Alanlarının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Oluşturulması</a:t>
            </a:r>
            <a:endPar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251520" y="1556792"/>
            <a:ext cx="5732562" cy="7478970"/>
          </a:xfrm>
          <a:prstGeom prst="rect">
            <a:avLst/>
          </a:prstGeom>
        </p:spPr>
        <p:txBody>
          <a:bodyPr wrap="square">
            <a:spAutoFit/>
          </a:bodyPr>
          <a:lstStyle/>
          <a:p>
            <a:r>
              <a:rPr lang="tr-TR" sz="2400" b="1" dirty="0">
                <a:solidFill>
                  <a:srgbClr val="002060"/>
                </a:solidFill>
              </a:rPr>
              <a:t>Okulunuzda öğrencilerinizin STEM projeleri ile ilgi ve yeteneklerinin ortaya çıkartılması, STEM etkinliklerinin gerçekleştirilmesi ve öğrencilerinizin mühendisliğe ve bilim insanlığına yönlendirilmesi amacıyla STEM eğitimi öğrenme </a:t>
            </a:r>
            <a:r>
              <a:rPr lang="tr-TR" sz="2400" b="1" dirty="0" smtClean="0">
                <a:solidFill>
                  <a:srgbClr val="002060"/>
                </a:solidFill>
              </a:rPr>
              <a:t>ortamları oluşturabilirsiniz.</a:t>
            </a:r>
          </a:p>
          <a:p>
            <a:r>
              <a:rPr lang="tr-TR" sz="2400" b="1" dirty="0" smtClean="0">
                <a:solidFill>
                  <a:srgbClr val="002060"/>
                </a:solidFill>
              </a:rPr>
              <a:t> </a:t>
            </a:r>
            <a:r>
              <a:rPr lang="tr-TR" sz="2400" b="1" dirty="0">
                <a:solidFill>
                  <a:srgbClr val="002060"/>
                </a:solidFill>
              </a:rPr>
              <a:t>STEM eğitimi öğrenme alanları anaokullarında, ilkokullarda, ortaokullarda ve lise düzeyinde her türlü okulda öğrencilerinizin STEM eğitimi projelerini gerçekleştirebilmesi için kurulabilir</a:t>
            </a: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pic>
        <p:nvPicPr>
          <p:cNvPr id="23554" name="Picture 2" descr="engineering  pictur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469" y="1700808"/>
            <a:ext cx="3353509" cy="3118764"/>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43</a:t>
            </a:fld>
            <a:endParaRPr lang="tr-TR">
              <a:solidFill>
                <a:prstClr val="black"/>
              </a:solidFill>
            </a:endParaRPr>
          </a:p>
        </p:txBody>
      </p:sp>
    </p:spTree>
    <p:extLst>
      <p:ext uri="{BB962C8B-B14F-4D97-AF65-F5344CB8AC3E}">
        <p14:creationId xmlns:p14="http://schemas.microsoft.com/office/powerpoint/2010/main" val="17819594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195" y="0"/>
            <a:ext cx="5569602"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Okullarınızda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STEM Eğitimi </a:t>
            </a:r>
            <a:endPar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endParaRP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Alanlarının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Oluşturulması</a:t>
            </a:r>
            <a:endPar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 name="Resim 1"/>
          <p:cNvPicPr>
            <a:picLocks noChangeAspect="1"/>
          </p:cNvPicPr>
          <p:nvPr/>
        </p:nvPicPr>
        <p:blipFill>
          <a:blip r:embed="rId2"/>
          <a:stretch>
            <a:fillRect/>
          </a:stretch>
        </p:blipFill>
        <p:spPr>
          <a:xfrm>
            <a:off x="107504" y="1092027"/>
            <a:ext cx="8824139" cy="4797772"/>
          </a:xfrm>
          <a:prstGeom prst="rect">
            <a:avLst/>
          </a:prstGeom>
        </p:spPr>
      </p:pic>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DCB392D8-3EF7-4FA8-83F9-050B622D7357}" type="slidenum">
              <a:rPr lang="tr-TR" smtClean="0">
                <a:solidFill>
                  <a:prstClr val="black"/>
                </a:solidFill>
              </a:rPr>
              <a:pPr/>
              <a:t>44</a:t>
            </a:fld>
            <a:endParaRPr lang="tr-TR">
              <a:solidFill>
                <a:prstClr val="black"/>
              </a:solidFill>
            </a:endParaRPr>
          </a:p>
        </p:txBody>
      </p:sp>
    </p:spTree>
    <p:extLst>
      <p:ext uri="{BB962C8B-B14F-4D97-AF65-F5344CB8AC3E}">
        <p14:creationId xmlns:p14="http://schemas.microsoft.com/office/powerpoint/2010/main" val="3775316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195" y="0"/>
            <a:ext cx="5569602" cy="1077218"/>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Okullarınızda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STEM Eğitimi </a:t>
            </a:r>
            <a:endPar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endParaRPr>
          </a:p>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Alanlarının </a:t>
            </a:r>
            <a:r>
              <a:rPr lang="tr-TR" sz="3200" dirty="0">
                <a:ln w="0"/>
                <a:solidFill>
                  <a:srgbClr val="C00000"/>
                </a:solidFill>
                <a:effectLst>
                  <a:reflection blurRad="6350" stA="53000" endA="300" endPos="35500" dir="5400000" sy="-90000" algn="bl" rotWithShape="0"/>
                </a:effectLst>
                <a:latin typeface="Arial Rounded MT Bold" panose="020F0704030504030204" pitchFamily="34" charset="0"/>
              </a:rPr>
              <a:t>Oluşturulması</a:t>
            </a:r>
            <a:endPar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251520" y="1556792"/>
            <a:ext cx="6768752" cy="7109639"/>
          </a:xfrm>
          <a:prstGeom prst="rect">
            <a:avLst/>
          </a:prstGeom>
        </p:spPr>
        <p:txBody>
          <a:bodyPr wrap="square">
            <a:spAutoFit/>
          </a:bodyPr>
          <a:lstStyle/>
          <a:p>
            <a:r>
              <a:rPr lang="tr-TR" sz="2400" b="1" dirty="0">
                <a:solidFill>
                  <a:srgbClr val="002060"/>
                </a:solidFill>
              </a:rPr>
              <a:t>Öğrencilerinizin </a:t>
            </a:r>
            <a:r>
              <a:rPr lang="tr-TR" sz="2400" b="1" dirty="0" smtClean="0">
                <a:solidFill>
                  <a:srgbClr val="002060"/>
                </a:solidFill>
              </a:rPr>
              <a:t>STEM projelerini </a:t>
            </a:r>
            <a:r>
              <a:rPr lang="tr-TR" sz="2400" b="1" dirty="0">
                <a:solidFill>
                  <a:srgbClr val="002060"/>
                </a:solidFill>
              </a:rPr>
              <a:t>tasarlayıp, geliştirip uygulayabilecekleri </a:t>
            </a:r>
            <a:r>
              <a:rPr lang="tr-TR" sz="2400" b="1" dirty="0" err="1">
                <a:solidFill>
                  <a:srgbClr val="002060"/>
                </a:solidFill>
              </a:rPr>
              <a:t>öğrenm</a:t>
            </a:r>
            <a:r>
              <a:rPr lang="tr-TR" sz="2400" b="1" dirty="0">
                <a:solidFill>
                  <a:srgbClr val="002060"/>
                </a:solidFill>
              </a:rPr>
              <a:t> </a:t>
            </a:r>
            <a:r>
              <a:rPr lang="tr-TR" sz="2400" b="1" dirty="0" smtClean="0">
                <a:solidFill>
                  <a:srgbClr val="002060"/>
                </a:solidFill>
              </a:rPr>
              <a:t>ortamlarını okullarınızda </a:t>
            </a:r>
            <a:r>
              <a:rPr lang="tr-TR" sz="2400" b="1" dirty="0">
                <a:solidFill>
                  <a:srgbClr val="002060"/>
                </a:solidFill>
              </a:rPr>
              <a:t>oluşturmak  için   Avrupa   Okul   Ağı,   </a:t>
            </a:r>
            <a:r>
              <a:rPr lang="tr-TR" sz="2400" b="1" dirty="0" err="1" smtClean="0">
                <a:solidFill>
                  <a:srgbClr val="002060"/>
                </a:solidFill>
              </a:rPr>
              <a:t>European</a:t>
            </a:r>
            <a:r>
              <a:rPr lang="tr-TR" sz="2400" b="1" dirty="0" smtClean="0">
                <a:solidFill>
                  <a:srgbClr val="002060"/>
                </a:solidFill>
              </a:rPr>
              <a:t>  </a:t>
            </a:r>
            <a:r>
              <a:rPr lang="tr-TR" sz="2400" b="1" dirty="0" err="1">
                <a:solidFill>
                  <a:srgbClr val="002060"/>
                </a:solidFill>
              </a:rPr>
              <a:t>Schoolnet</a:t>
            </a:r>
            <a:r>
              <a:rPr lang="tr-TR" sz="2400" b="1" dirty="0">
                <a:solidFill>
                  <a:srgbClr val="002060"/>
                </a:solidFill>
              </a:rPr>
              <a:t> tarafından, Bakanlığımızın da katıldığı ve katkı sağladığı çok sayıda toplantı, konferans, </a:t>
            </a:r>
            <a:r>
              <a:rPr lang="tr-TR" sz="2400" b="1" dirty="0" err="1">
                <a:solidFill>
                  <a:srgbClr val="002060"/>
                </a:solidFill>
              </a:rPr>
              <a:t>çalıştay</a:t>
            </a:r>
            <a:r>
              <a:rPr lang="tr-TR" sz="2400" b="1" dirty="0">
                <a:solidFill>
                  <a:srgbClr val="002060"/>
                </a:solidFill>
              </a:rPr>
              <a:t> ve proje sonucunda tasarlanan Geleceğin Sınıfı Laboratuvarı (</a:t>
            </a:r>
            <a:r>
              <a:rPr lang="tr-TR" sz="2400" b="1" dirty="0" err="1">
                <a:solidFill>
                  <a:srgbClr val="002060"/>
                </a:solidFill>
              </a:rPr>
              <a:t>Future</a:t>
            </a:r>
            <a:r>
              <a:rPr lang="tr-TR" sz="2400" b="1" dirty="0">
                <a:solidFill>
                  <a:srgbClr val="002060"/>
                </a:solidFill>
              </a:rPr>
              <a:t> </a:t>
            </a:r>
            <a:r>
              <a:rPr lang="tr-TR" sz="2400" b="1" dirty="0" err="1">
                <a:solidFill>
                  <a:srgbClr val="002060"/>
                </a:solidFill>
              </a:rPr>
              <a:t>Classroom</a:t>
            </a:r>
            <a:r>
              <a:rPr lang="tr-TR" sz="2400" b="1" dirty="0">
                <a:solidFill>
                  <a:srgbClr val="002060"/>
                </a:solidFill>
              </a:rPr>
              <a:t> </a:t>
            </a:r>
            <a:r>
              <a:rPr lang="tr-TR" sz="2400" b="1" dirty="0" err="1">
                <a:solidFill>
                  <a:srgbClr val="002060"/>
                </a:solidFill>
              </a:rPr>
              <a:t>Lab</a:t>
            </a:r>
            <a:r>
              <a:rPr lang="tr-TR" sz="2400" b="1" dirty="0">
                <a:solidFill>
                  <a:srgbClr val="002060"/>
                </a:solidFill>
              </a:rPr>
              <a:t>) çalışmasını örnek olarak inceleyebilirsiniz</a:t>
            </a:r>
            <a:r>
              <a:rPr lang="tr-TR" sz="2400" b="1" dirty="0" smtClean="0">
                <a:solidFill>
                  <a:srgbClr val="002060"/>
                </a:solidFill>
              </a:rPr>
              <a:t>.</a:t>
            </a:r>
          </a:p>
          <a:p>
            <a:r>
              <a:rPr lang="tr-TR" sz="2400" dirty="0" smtClean="0"/>
              <a:t>Öğrenme</a:t>
            </a:r>
            <a:r>
              <a:rPr lang="tr-TR" sz="2400" dirty="0"/>
              <a:t> </a:t>
            </a:r>
            <a:r>
              <a:rPr lang="tr-TR" sz="2400" dirty="0" smtClean="0"/>
              <a:t>alanlarıyla</a:t>
            </a:r>
            <a:r>
              <a:rPr lang="tr-TR" sz="2400" dirty="0"/>
              <a:t> </a:t>
            </a:r>
            <a:r>
              <a:rPr lang="tr-TR" sz="2400" dirty="0" smtClean="0"/>
              <a:t>ilgili</a:t>
            </a:r>
            <a:r>
              <a:rPr lang="tr-TR" sz="2400" dirty="0"/>
              <a:t> </a:t>
            </a:r>
            <a:r>
              <a:rPr lang="tr-TR" sz="2400" dirty="0" smtClean="0"/>
              <a:t>detaylı </a:t>
            </a:r>
            <a:r>
              <a:rPr lang="tr-TR" sz="2400" dirty="0" smtClean="0">
                <a:hlinkClick r:id="rId2"/>
              </a:rPr>
              <a:t>bilgiye</a:t>
            </a:r>
            <a:r>
              <a:rPr lang="tr-TR" sz="2400" dirty="0">
                <a:hlinkClick r:id="rId2"/>
              </a:rPr>
              <a:t>	</a:t>
            </a:r>
            <a:endParaRPr lang="tr-TR" sz="2400" dirty="0" smtClean="0">
              <a:hlinkClick r:id="rId2"/>
            </a:endParaRPr>
          </a:p>
          <a:p>
            <a:r>
              <a:rPr lang="tr-TR" sz="2400" dirty="0" smtClean="0">
                <a:hlinkClick r:id="rId2"/>
              </a:rPr>
              <a:t>http</a:t>
            </a:r>
            <a:r>
              <a:rPr lang="tr-TR" sz="2400" dirty="0">
                <a:hlinkClick r:id="rId2"/>
              </a:rPr>
              <a:t>://fcl.eun.org/</a:t>
            </a:r>
            <a:r>
              <a:rPr lang="tr-TR" sz="2400" dirty="0"/>
              <a:t> </a:t>
            </a:r>
            <a:r>
              <a:rPr lang="tr-TR" sz="2400" dirty="0" err="1">
                <a:hlinkClick r:id="rId2"/>
              </a:rPr>
              <a:t>learningzones;jsessionid</a:t>
            </a:r>
            <a:r>
              <a:rPr lang="tr-TR" sz="2400" dirty="0">
                <a:hlinkClick r:id="rId2"/>
              </a:rPr>
              <a:t>=0CD5EE78E36A4296B2</a:t>
            </a:r>
            <a:r>
              <a:rPr lang="tr-TR" sz="2400" dirty="0"/>
              <a:t>35FAE871795576 </a:t>
            </a: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45</a:t>
            </a:fld>
            <a:endParaRPr lang="tr-TR">
              <a:solidFill>
                <a:prstClr val="black"/>
              </a:solidFill>
            </a:endParaRPr>
          </a:p>
        </p:txBody>
      </p:sp>
    </p:spTree>
    <p:extLst>
      <p:ext uri="{BB962C8B-B14F-4D97-AF65-F5344CB8AC3E}">
        <p14:creationId xmlns:p14="http://schemas.microsoft.com/office/powerpoint/2010/main" val="2111489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071734" y="0"/>
            <a:ext cx="1816524" cy="584775"/>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SONUÇ </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323528" y="1196752"/>
            <a:ext cx="8352928" cy="8199168"/>
          </a:xfrm>
          <a:prstGeom prst="rect">
            <a:avLst/>
          </a:prstGeom>
        </p:spPr>
        <p:txBody>
          <a:bodyPr wrap="square">
            <a:spAutoFit/>
          </a:bodyPr>
          <a:lstStyle/>
          <a:p>
            <a:pPr marL="397510">
              <a:lnSpc>
                <a:spcPct val="115000"/>
              </a:lnSpc>
              <a:spcBef>
                <a:spcPts val="5"/>
              </a:spcBef>
              <a:spcAft>
                <a:spcPts val="0"/>
              </a:spcAft>
            </a:pPr>
            <a:r>
              <a:rPr lang="tr-TR" sz="2400" b="1" u="sng" dirty="0">
                <a:solidFill>
                  <a:srgbClr val="C00000"/>
                </a:solidFill>
                <a:effectLst>
                  <a:glow rad="228600">
                    <a:schemeClr val="accent1">
                      <a:satMod val="175000"/>
                      <a:alpha val="40000"/>
                    </a:schemeClr>
                  </a:glow>
                </a:effectLst>
                <a:latin typeface="Times New Roman" panose="02020603050405020304" pitchFamily="18" charset="0"/>
                <a:ea typeface="Times New Roman" panose="02020603050405020304" pitchFamily="18" charset="0"/>
              </a:rPr>
              <a:t>STEM’in ne olmadığının da son olarak hatırlatılması faydalı olacaktır:</a:t>
            </a:r>
          </a:p>
          <a:p>
            <a:pPr marL="342900" marR="434340" lvl="0" indent="-342900" algn="just">
              <a:lnSpc>
                <a:spcPct val="115000"/>
              </a:lnSpc>
              <a:spcAft>
                <a:spcPts val="0"/>
              </a:spcAft>
              <a:buSzPts val="1600"/>
              <a:buFont typeface="Times New Roman" panose="02020603050405020304" pitchFamily="18" charset="0"/>
              <a:buAutoNum type="arabicPeriod"/>
              <a:tabLst>
                <a:tab pos="626745" algn="l"/>
              </a:tabLst>
            </a:pPr>
            <a:r>
              <a:rPr lang="tr-TR" sz="2400" b="1" dirty="0">
                <a:solidFill>
                  <a:srgbClr val="FF0000"/>
                </a:solidFill>
                <a:latin typeface="Times New Roman" panose="02020603050405020304" pitchFamily="18" charset="0"/>
                <a:ea typeface="Times New Roman" panose="02020603050405020304" pitchFamily="18" charset="0"/>
              </a:rPr>
              <a:t>STEM, tek bir ders kapsamında gerçekleştirilebilecek etkinlikler değildir, mutlaka farklı derslerin ve disiplinlerin bir araya getirilmesi gerekir.</a:t>
            </a:r>
            <a:endParaRPr lang="tr-TR" sz="1600" b="1" dirty="0">
              <a:solidFill>
                <a:srgbClr val="FF0000"/>
              </a:solidFill>
              <a:latin typeface="Times New Roman" panose="02020603050405020304" pitchFamily="18" charset="0"/>
              <a:ea typeface="Times New Roman" panose="02020603050405020304" pitchFamily="18" charset="0"/>
            </a:endParaRPr>
          </a:p>
          <a:p>
            <a:pPr marL="342900" marR="434975" lvl="0" indent="-342900" algn="just">
              <a:lnSpc>
                <a:spcPct val="115000"/>
              </a:lnSpc>
              <a:spcAft>
                <a:spcPts val="0"/>
              </a:spcAft>
              <a:buSzPts val="1600"/>
              <a:buFont typeface="Times New Roman" panose="02020603050405020304" pitchFamily="18" charset="0"/>
              <a:buAutoNum type="arabicPeriod"/>
              <a:tabLst>
                <a:tab pos="626745" algn="l"/>
              </a:tabLst>
            </a:pPr>
            <a:r>
              <a:rPr lang="tr-TR" sz="2400" b="1" dirty="0">
                <a:solidFill>
                  <a:srgbClr val="002060"/>
                </a:solidFill>
                <a:latin typeface="Times New Roman" panose="02020603050405020304" pitchFamily="18" charset="0"/>
                <a:ea typeface="Times New Roman" panose="02020603050405020304" pitchFamily="18" charset="0"/>
              </a:rPr>
              <a:t>STEM, sadece Fen, Teknoloji, Mühendislik ve Matematik alanlarının </a:t>
            </a:r>
            <a:r>
              <a:rPr lang="tr-TR" sz="2400" b="1" dirty="0" err="1">
                <a:solidFill>
                  <a:srgbClr val="002060"/>
                </a:solidFill>
                <a:latin typeface="Times New Roman" panose="02020603050405020304" pitchFamily="18" charset="0"/>
                <a:ea typeface="Times New Roman" panose="02020603050405020304" pitchFamily="18" charset="0"/>
              </a:rPr>
              <a:t>disiplinlerarası</a:t>
            </a:r>
            <a:r>
              <a:rPr lang="tr-TR" sz="2400" b="1" dirty="0">
                <a:solidFill>
                  <a:srgbClr val="002060"/>
                </a:solidFill>
                <a:latin typeface="Times New Roman" panose="02020603050405020304" pitchFamily="18" charset="0"/>
                <a:ea typeface="Times New Roman" panose="02020603050405020304" pitchFamily="18" charset="0"/>
              </a:rPr>
              <a:t> bir yaklaşımla ele alınması değildir. Sosyal bilimler ve Sanat da STEM alanları içerisinde</a:t>
            </a:r>
            <a:r>
              <a:rPr lang="tr-TR" sz="2400" b="1" spc="-35" dirty="0">
                <a:solidFill>
                  <a:srgbClr val="002060"/>
                </a:solidFill>
                <a:latin typeface="Times New Roman" panose="02020603050405020304" pitchFamily="18" charset="0"/>
                <a:ea typeface="Times New Roman" panose="02020603050405020304" pitchFamily="18" charset="0"/>
              </a:rPr>
              <a:t> </a:t>
            </a:r>
            <a:r>
              <a:rPr lang="tr-TR" sz="2400" b="1" dirty="0">
                <a:solidFill>
                  <a:srgbClr val="002060"/>
                </a:solidFill>
                <a:latin typeface="Times New Roman" panose="02020603050405020304" pitchFamily="18" charset="0"/>
                <a:ea typeface="Times New Roman" panose="02020603050405020304" pitchFamily="18" charset="0"/>
              </a:rPr>
              <a:t>katılabilir.</a:t>
            </a:r>
            <a:endParaRPr lang="tr-TR" sz="1600" b="1" dirty="0">
              <a:solidFill>
                <a:srgbClr val="002060"/>
              </a:solidFill>
              <a:latin typeface="Times New Roman" panose="02020603050405020304" pitchFamily="18" charset="0"/>
              <a:ea typeface="Times New Roman" panose="02020603050405020304" pitchFamily="18" charset="0"/>
            </a:endParaRPr>
          </a:p>
          <a:p>
            <a:pPr marL="342900" marR="424180" lvl="0" indent="-342900" algn="just">
              <a:lnSpc>
                <a:spcPct val="115000"/>
              </a:lnSpc>
              <a:spcAft>
                <a:spcPts val="0"/>
              </a:spcAft>
              <a:buSzPts val="1600"/>
              <a:buFont typeface="Times New Roman" panose="02020603050405020304" pitchFamily="18" charset="0"/>
              <a:buAutoNum type="arabicPeriod"/>
              <a:tabLst>
                <a:tab pos="684530" algn="l"/>
              </a:tabLst>
            </a:pPr>
            <a:r>
              <a:rPr lang="tr-TR" sz="2400" b="1" dirty="0">
                <a:solidFill>
                  <a:srgbClr val="00B050"/>
                </a:solidFill>
                <a:latin typeface="Times New Roman" panose="02020603050405020304" pitchFamily="18" charset="0"/>
                <a:ea typeface="Times New Roman" panose="02020603050405020304" pitchFamily="18" charset="0"/>
              </a:rPr>
              <a:t>STEM, tek bir öğretmenin uygulayacağı  bir  yaklaşımdan  öte,  farklı branşlardan öğretmenlerin işbirliği ve  ekip  çalışması  içerisinde çalışmasını </a:t>
            </a:r>
            <a:r>
              <a:rPr lang="tr-TR" sz="2400" b="1" dirty="0" err="1">
                <a:solidFill>
                  <a:srgbClr val="00B050"/>
                </a:solidFill>
                <a:latin typeface="Times New Roman" panose="02020603050405020304" pitchFamily="18" charset="0"/>
                <a:ea typeface="Times New Roman" panose="02020603050405020304" pitchFamily="18" charset="0"/>
              </a:rPr>
              <a:t>gerektiğen</a:t>
            </a:r>
            <a:r>
              <a:rPr lang="tr-TR" sz="2400" b="1" dirty="0">
                <a:solidFill>
                  <a:srgbClr val="00B050"/>
                </a:solidFill>
                <a:latin typeface="Times New Roman" panose="02020603050405020304" pitchFamily="18" charset="0"/>
                <a:ea typeface="Times New Roman" panose="02020603050405020304" pitchFamily="18" charset="0"/>
              </a:rPr>
              <a:t> bir</a:t>
            </a:r>
            <a:r>
              <a:rPr lang="tr-TR" sz="2400" b="1" spc="10" dirty="0">
                <a:solidFill>
                  <a:srgbClr val="00B050"/>
                </a:solidFill>
                <a:latin typeface="Times New Roman" panose="02020603050405020304" pitchFamily="18" charset="0"/>
                <a:ea typeface="Times New Roman" panose="02020603050405020304" pitchFamily="18" charset="0"/>
              </a:rPr>
              <a:t> </a:t>
            </a:r>
            <a:r>
              <a:rPr lang="tr-TR" sz="2400" b="1" dirty="0">
                <a:solidFill>
                  <a:srgbClr val="00B050"/>
                </a:solidFill>
                <a:latin typeface="Times New Roman" panose="02020603050405020304" pitchFamily="18" charset="0"/>
                <a:ea typeface="Times New Roman" panose="02020603050405020304" pitchFamily="18" charset="0"/>
              </a:rPr>
              <a:t>yaklaşımdır.</a:t>
            </a:r>
            <a:endParaRPr lang="tr-TR" sz="1600" b="1" dirty="0">
              <a:solidFill>
                <a:srgbClr val="00B050"/>
              </a:solidFill>
              <a:latin typeface="Times New Roman" panose="02020603050405020304" pitchFamily="18" charset="0"/>
              <a:ea typeface="Times New Roman" panose="02020603050405020304" pitchFamily="18" charset="0"/>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46</a:t>
            </a:fld>
            <a:endParaRPr lang="tr-TR">
              <a:solidFill>
                <a:prstClr val="black"/>
              </a:solidFill>
            </a:endParaRPr>
          </a:p>
        </p:txBody>
      </p:sp>
    </p:spTree>
    <p:extLst>
      <p:ext uri="{BB962C8B-B14F-4D97-AF65-F5344CB8AC3E}">
        <p14:creationId xmlns:p14="http://schemas.microsoft.com/office/powerpoint/2010/main" val="28775789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23928" y="188640"/>
            <a:ext cx="1816524" cy="584775"/>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SONUÇ </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323528" y="1196752"/>
            <a:ext cx="8352928" cy="7774436"/>
          </a:xfrm>
          <a:prstGeom prst="rect">
            <a:avLst/>
          </a:prstGeom>
        </p:spPr>
        <p:txBody>
          <a:bodyPr wrap="square">
            <a:spAutoFit/>
          </a:bodyPr>
          <a:lstStyle/>
          <a:p>
            <a:pPr marR="426720" lvl="0" algn="just">
              <a:lnSpc>
                <a:spcPct val="115000"/>
              </a:lnSpc>
              <a:spcAft>
                <a:spcPts val="0"/>
              </a:spcAft>
              <a:buSzPts val="1600"/>
              <a:tabLst>
                <a:tab pos="627380" algn="l"/>
              </a:tabLst>
            </a:pPr>
            <a:r>
              <a:rPr lang="tr-TR" sz="2400" b="1" dirty="0" smtClean="0">
                <a:solidFill>
                  <a:srgbClr val="C00000"/>
                </a:solidFill>
                <a:latin typeface="Times New Roman" panose="02020603050405020304" pitchFamily="18" charset="0"/>
                <a:ea typeface="Times New Roman" panose="02020603050405020304" pitchFamily="18" charset="0"/>
              </a:rPr>
              <a:t>4. </a:t>
            </a:r>
            <a:r>
              <a:rPr lang="tr-TR" sz="2400" b="1" dirty="0" err="1" smtClean="0">
                <a:solidFill>
                  <a:srgbClr val="C00000"/>
                </a:solidFill>
                <a:latin typeface="Times New Roman" panose="02020603050405020304" pitchFamily="18" charset="0"/>
                <a:ea typeface="Times New Roman" panose="02020603050405020304" pitchFamily="18" charset="0"/>
              </a:rPr>
              <a:t>STEM’i</a:t>
            </a:r>
            <a:r>
              <a:rPr lang="tr-TR" sz="2400" b="1" dirty="0" smtClean="0">
                <a:solidFill>
                  <a:srgbClr val="C00000"/>
                </a:solidFill>
                <a:latin typeface="Times New Roman" panose="02020603050405020304" pitchFamily="18" charset="0"/>
                <a:ea typeface="Times New Roman" panose="02020603050405020304" pitchFamily="18" charset="0"/>
              </a:rPr>
              <a:t> </a:t>
            </a:r>
            <a:r>
              <a:rPr lang="tr-TR" sz="2400" b="1" dirty="0">
                <a:solidFill>
                  <a:srgbClr val="C00000"/>
                </a:solidFill>
                <a:latin typeface="Times New Roman" panose="02020603050405020304" pitchFamily="18" charset="0"/>
                <a:ea typeface="Times New Roman" panose="02020603050405020304" pitchFamily="18" charset="0"/>
              </a:rPr>
              <a:t>uygulamak için maliyeti yüksek deney setleri, elektronik sistemler, robotlar…</a:t>
            </a:r>
            <a:r>
              <a:rPr lang="tr-TR" sz="2400" b="1" dirty="0" err="1">
                <a:solidFill>
                  <a:srgbClr val="C00000"/>
                </a:solidFill>
                <a:latin typeface="Times New Roman" panose="02020603050405020304" pitchFamily="18" charset="0"/>
                <a:ea typeface="Times New Roman" panose="02020603050405020304" pitchFamily="18" charset="0"/>
              </a:rPr>
              <a:t>v.b</a:t>
            </a:r>
            <a:r>
              <a:rPr lang="tr-TR" sz="2400" b="1" dirty="0">
                <a:solidFill>
                  <a:srgbClr val="C00000"/>
                </a:solidFill>
                <a:latin typeface="Times New Roman" panose="02020603050405020304" pitchFamily="18" charset="0"/>
                <a:ea typeface="Times New Roman" panose="02020603050405020304" pitchFamily="18" charset="0"/>
              </a:rPr>
              <a:t>. olmazsa olmaz değildir. Bir öğretmenin elinde müsvedde bir kağıt parçası, bir pipet, kağıt bir bardak etkili bir öğretim ve STEM aracı</a:t>
            </a:r>
            <a:r>
              <a:rPr lang="tr-TR" sz="2400" b="1" spc="5" dirty="0">
                <a:solidFill>
                  <a:srgbClr val="C00000"/>
                </a:solidFill>
                <a:latin typeface="Times New Roman" panose="02020603050405020304" pitchFamily="18" charset="0"/>
                <a:ea typeface="Times New Roman" panose="02020603050405020304" pitchFamily="18" charset="0"/>
              </a:rPr>
              <a:t> </a:t>
            </a:r>
            <a:r>
              <a:rPr lang="tr-TR" sz="2400" b="1" dirty="0">
                <a:solidFill>
                  <a:srgbClr val="C00000"/>
                </a:solidFill>
                <a:latin typeface="Times New Roman" panose="02020603050405020304" pitchFamily="18" charset="0"/>
                <a:ea typeface="Times New Roman" panose="02020603050405020304" pitchFamily="18" charset="0"/>
              </a:rPr>
              <a:t>olabilir.</a:t>
            </a:r>
            <a:endParaRPr lang="tr-TR" sz="1600" b="1" dirty="0">
              <a:solidFill>
                <a:srgbClr val="C00000"/>
              </a:solidFill>
              <a:latin typeface="Times New Roman" panose="02020603050405020304" pitchFamily="18" charset="0"/>
              <a:ea typeface="Times New Roman" panose="02020603050405020304" pitchFamily="18" charset="0"/>
            </a:endParaRPr>
          </a:p>
          <a:p>
            <a:pPr marR="434340" lvl="0" algn="just">
              <a:lnSpc>
                <a:spcPct val="115000"/>
              </a:lnSpc>
              <a:spcAft>
                <a:spcPts val="0"/>
              </a:spcAft>
              <a:buSzPts val="1600"/>
              <a:tabLst>
                <a:tab pos="626745" algn="l"/>
              </a:tabLst>
            </a:pPr>
            <a:r>
              <a:rPr lang="tr-TR" sz="2400" b="1" dirty="0" smtClean="0">
                <a:solidFill>
                  <a:srgbClr val="002060"/>
                </a:solidFill>
                <a:latin typeface="Times New Roman" panose="02020603050405020304" pitchFamily="18" charset="0"/>
                <a:ea typeface="Times New Roman" panose="02020603050405020304" pitchFamily="18" charset="0"/>
              </a:rPr>
              <a:t>5. Kodlama </a:t>
            </a:r>
            <a:r>
              <a:rPr lang="tr-TR" sz="2400" b="1" dirty="0">
                <a:solidFill>
                  <a:srgbClr val="002060"/>
                </a:solidFill>
                <a:latin typeface="Times New Roman" panose="02020603050405020304" pitchFamily="18" charset="0"/>
                <a:ea typeface="Times New Roman" panose="02020603050405020304" pitchFamily="18" charset="0"/>
              </a:rPr>
              <a:t>etkinlikleri kendi başına STEM etkinliği değildir. STEM’in Teknoloji boyutunun bir parçası olarak</a:t>
            </a:r>
            <a:r>
              <a:rPr lang="tr-TR" sz="2400" b="1" spc="-15" dirty="0">
                <a:solidFill>
                  <a:srgbClr val="002060"/>
                </a:solidFill>
                <a:latin typeface="Times New Roman" panose="02020603050405020304" pitchFamily="18" charset="0"/>
                <a:ea typeface="Times New Roman" panose="02020603050405020304" pitchFamily="18" charset="0"/>
              </a:rPr>
              <a:t> </a:t>
            </a:r>
            <a:r>
              <a:rPr lang="tr-TR" sz="2400" b="1" dirty="0">
                <a:solidFill>
                  <a:srgbClr val="002060"/>
                </a:solidFill>
                <a:latin typeface="Times New Roman" panose="02020603050405020304" pitchFamily="18" charset="0"/>
                <a:ea typeface="Times New Roman" panose="02020603050405020304" pitchFamily="18" charset="0"/>
              </a:rPr>
              <a:t>değerlendirilebilir.</a:t>
            </a:r>
            <a:endParaRPr lang="tr-TR" sz="1600" b="1" dirty="0">
              <a:solidFill>
                <a:srgbClr val="002060"/>
              </a:solidFill>
              <a:latin typeface="Times New Roman" panose="02020603050405020304" pitchFamily="18" charset="0"/>
              <a:ea typeface="Times New Roman" panose="02020603050405020304" pitchFamily="18" charset="0"/>
            </a:endParaRPr>
          </a:p>
          <a:p>
            <a:pPr marR="426720" lvl="0" algn="just">
              <a:lnSpc>
                <a:spcPct val="115000"/>
              </a:lnSpc>
              <a:spcAft>
                <a:spcPts val="0"/>
              </a:spcAft>
              <a:buSzPts val="1600"/>
              <a:tabLst>
                <a:tab pos="626745" algn="l"/>
              </a:tabLst>
            </a:pPr>
            <a:r>
              <a:rPr lang="tr-TR" sz="2400" b="1" dirty="0" smtClean="0">
                <a:solidFill>
                  <a:srgbClr val="00B050"/>
                </a:solidFill>
                <a:latin typeface="Times New Roman" panose="02020603050405020304" pitchFamily="18" charset="0"/>
                <a:ea typeface="Times New Roman" panose="02020603050405020304" pitchFamily="18" charset="0"/>
              </a:rPr>
              <a:t>6. STEM</a:t>
            </a:r>
            <a:r>
              <a:rPr lang="tr-TR" sz="2400" b="1" dirty="0">
                <a:solidFill>
                  <a:srgbClr val="00B050"/>
                </a:solidFill>
                <a:latin typeface="Times New Roman" panose="02020603050405020304" pitchFamily="18" charset="0"/>
                <a:ea typeface="Times New Roman" panose="02020603050405020304" pitchFamily="18" charset="0"/>
              </a:rPr>
              <a:t>, sadece deney yapmak değildir. Deney, uygulama, yaparak- yaşayarak öğrenme STEM yaklaşımının önemli unsurlarıdır ancak, bunlar </a:t>
            </a:r>
            <a:r>
              <a:rPr lang="tr-TR" sz="2400" b="1" dirty="0" err="1">
                <a:solidFill>
                  <a:srgbClr val="00B050"/>
                </a:solidFill>
                <a:latin typeface="Times New Roman" panose="02020603050405020304" pitchFamily="18" charset="0"/>
                <a:ea typeface="Times New Roman" panose="02020603050405020304" pitchFamily="18" charset="0"/>
              </a:rPr>
              <a:t>disiplinlerarası</a:t>
            </a:r>
            <a:r>
              <a:rPr lang="tr-TR" sz="2400" b="1" dirty="0">
                <a:solidFill>
                  <a:srgbClr val="00B050"/>
                </a:solidFill>
                <a:latin typeface="Times New Roman" panose="02020603050405020304" pitchFamily="18" charset="0"/>
                <a:ea typeface="Times New Roman" panose="02020603050405020304" pitchFamily="18" charset="0"/>
              </a:rPr>
              <a:t> bir bütünün parçası olduğunda </a:t>
            </a:r>
            <a:r>
              <a:rPr lang="tr-TR" sz="2400" b="1" dirty="0" err="1">
                <a:solidFill>
                  <a:srgbClr val="00B050"/>
                </a:solidFill>
                <a:latin typeface="Times New Roman" panose="02020603050405020304" pitchFamily="18" charset="0"/>
                <a:ea typeface="Times New Roman" panose="02020603050405020304" pitchFamily="18" charset="0"/>
              </a:rPr>
              <a:t>STEM’e</a:t>
            </a:r>
            <a:r>
              <a:rPr lang="tr-TR" sz="2400" b="1" spc="-120" dirty="0">
                <a:solidFill>
                  <a:srgbClr val="00B050"/>
                </a:solidFill>
                <a:latin typeface="Times New Roman" panose="02020603050405020304" pitchFamily="18" charset="0"/>
                <a:ea typeface="Times New Roman" panose="02020603050405020304" pitchFamily="18" charset="0"/>
              </a:rPr>
              <a:t> </a:t>
            </a:r>
            <a:r>
              <a:rPr lang="tr-TR" sz="2400" b="1" dirty="0">
                <a:solidFill>
                  <a:srgbClr val="00B050"/>
                </a:solidFill>
                <a:latin typeface="Times New Roman" panose="02020603050405020304" pitchFamily="18" charset="0"/>
                <a:ea typeface="Times New Roman" panose="02020603050405020304" pitchFamily="18" charset="0"/>
              </a:rPr>
              <a:t>yönelik etkinlik</a:t>
            </a:r>
            <a:r>
              <a:rPr lang="tr-TR" sz="2400" b="1" spc="-10" dirty="0">
                <a:solidFill>
                  <a:srgbClr val="00B050"/>
                </a:solidFill>
                <a:latin typeface="Times New Roman" panose="02020603050405020304" pitchFamily="18" charset="0"/>
                <a:ea typeface="Times New Roman" panose="02020603050405020304" pitchFamily="18" charset="0"/>
              </a:rPr>
              <a:t> </a:t>
            </a:r>
            <a:r>
              <a:rPr lang="tr-TR" sz="2400" b="1" dirty="0">
                <a:solidFill>
                  <a:srgbClr val="00B050"/>
                </a:solidFill>
                <a:latin typeface="Times New Roman" panose="02020603050405020304" pitchFamily="18" charset="0"/>
                <a:ea typeface="Times New Roman" panose="02020603050405020304" pitchFamily="18" charset="0"/>
              </a:rPr>
              <a:t>olabilirler.</a:t>
            </a:r>
            <a:endParaRPr lang="tr-TR" sz="1600" b="1" dirty="0">
              <a:solidFill>
                <a:srgbClr val="00B050"/>
              </a:solidFill>
              <a:latin typeface="Times New Roman" panose="02020603050405020304" pitchFamily="18" charset="0"/>
              <a:ea typeface="Times New Roman" panose="02020603050405020304" pitchFamily="18" charset="0"/>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47</a:t>
            </a:fld>
            <a:endParaRPr lang="tr-TR">
              <a:solidFill>
                <a:prstClr val="black"/>
              </a:solidFill>
            </a:endParaRPr>
          </a:p>
        </p:txBody>
      </p:sp>
    </p:spTree>
    <p:extLst>
      <p:ext uri="{BB962C8B-B14F-4D97-AF65-F5344CB8AC3E}">
        <p14:creationId xmlns:p14="http://schemas.microsoft.com/office/powerpoint/2010/main" val="12412827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071734" y="0"/>
            <a:ext cx="1816524" cy="584775"/>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SONUÇ </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323528" y="1196752"/>
            <a:ext cx="8352928" cy="7774436"/>
          </a:xfrm>
          <a:prstGeom prst="rect">
            <a:avLst/>
          </a:prstGeom>
        </p:spPr>
        <p:txBody>
          <a:bodyPr wrap="square">
            <a:spAutoFit/>
          </a:bodyPr>
          <a:lstStyle/>
          <a:p>
            <a:pPr marR="426720" lvl="0" algn="just">
              <a:lnSpc>
                <a:spcPct val="115000"/>
              </a:lnSpc>
              <a:spcAft>
                <a:spcPts val="0"/>
              </a:spcAft>
              <a:buSzPts val="1600"/>
              <a:tabLst>
                <a:tab pos="627380" algn="l"/>
              </a:tabLst>
            </a:pPr>
            <a:r>
              <a:rPr lang="tr-TR" sz="2400" b="1" dirty="0" smtClean="0">
                <a:solidFill>
                  <a:srgbClr val="C00000"/>
                </a:solidFill>
                <a:latin typeface="Times New Roman" panose="02020603050405020304" pitchFamily="18" charset="0"/>
                <a:ea typeface="Times New Roman" panose="02020603050405020304" pitchFamily="18" charset="0"/>
              </a:rPr>
              <a:t>4. </a:t>
            </a:r>
            <a:r>
              <a:rPr lang="tr-TR" sz="2400" b="1" dirty="0" err="1" smtClean="0">
                <a:solidFill>
                  <a:srgbClr val="C00000"/>
                </a:solidFill>
                <a:latin typeface="Times New Roman" panose="02020603050405020304" pitchFamily="18" charset="0"/>
                <a:ea typeface="Times New Roman" panose="02020603050405020304" pitchFamily="18" charset="0"/>
              </a:rPr>
              <a:t>STEM’i</a:t>
            </a:r>
            <a:r>
              <a:rPr lang="tr-TR" sz="2400" b="1" dirty="0" smtClean="0">
                <a:solidFill>
                  <a:srgbClr val="C00000"/>
                </a:solidFill>
                <a:latin typeface="Times New Roman" panose="02020603050405020304" pitchFamily="18" charset="0"/>
                <a:ea typeface="Times New Roman" panose="02020603050405020304" pitchFamily="18" charset="0"/>
              </a:rPr>
              <a:t> </a:t>
            </a:r>
            <a:r>
              <a:rPr lang="tr-TR" sz="2400" b="1" dirty="0">
                <a:solidFill>
                  <a:srgbClr val="C00000"/>
                </a:solidFill>
                <a:latin typeface="Times New Roman" panose="02020603050405020304" pitchFamily="18" charset="0"/>
                <a:ea typeface="Times New Roman" panose="02020603050405020304" pitchFamily="18" charset="0"/>
              </a:rPr>
              <a:t>uygulamak için maliyeti yüksek deney setleri, elektronik sistemler, robotlar…</a:t>
            </a:r>
            <a:r>
              <a:rPr lang="tr-TR" sz="2400" b="1" dirty="0" err="1">
                <a:solidFill>
                  <a:srgbClr val="C00000"/>
                </a:solidFill>
                <a:latin typeface="Times New Roman" panose="02020603050405020304" pitchFamily="18" charset="0"/>
                <a:ea typeface="Times New Roman" panose="02020603050405020304" pitchFamily="18" charset="0"/>
              </a:rPr>
              <a:t>v.b</a:t>
            </a:r>
            <a:r>
              <a:rPr lang="tr-TR" sz="2400" b="1" dirty="0">
                <a:solidFill>
                  <a:srgbClr val="C00000"/>
                </a:solidFill>
                <a:latin typeface="Times New Roman" panose="02020603050405020304" pitchFamily="18" charset="0"/>
                <a:ea typeface="Times New Roman" panose="02020603050405020304" pitchFamily="18" charset="0"/>
              </a:rPr>
              <a:t>. olmazsa olmaz değildir. Bir öğretmenin elinde müsvedde bir kağıt parçası, bir pipet, kağıt bir bardak etkili bir öğretim ve STEM aracı</a:t>
            </a:r>
            <a:r>
              <a:rPr lang="tr-TR" sz="2400" b="1" spc="5" dirty="0">
                <a:solidFill>
                  <a:srgbClr val="C00000"/>
                </a:solidFill>
                <a:latin typeface="Times New Roman" panose="02020603050405020304" pitchFamily="18" charset="0"/>
                <a:ea typeface="Times New Roman" panose="02020603050405020304" pitchFamily="18" charset="0"/>
              </a:rPr>
              <a:t> </a:t>
            </a:r>
            <a:r>
              <a:rPr lang="tr-TR" sz="2400" b="1" dirty="0">
                <a:solidFill>
                  <a:srgbClr val="C00000"/>
                </a:solidFill>
                <a:latin typeface="Times New Roman" panose="02020603050405020304" pitchFamily="18" charset="0"/>
                <a:ea typeface="Times New Roman" panose="02020603050405020304" pitchFamily="18" charset="0"/>
              </a:rPr>
              <a:t>olabilir.</a:t>
            </a:r>
            <a:endParaRPr lang="tr-TR" sz="1600" b="1" dirty="0">
              <a:solidFill>
                <a:srgbClr val="C00000"/>
              </a:solidFill>
              <a:latin typeface="Times New Roman" panose="02020603050405020304" pitchFamily="18" charset="0"/>
              <a:ea typeface="Times New Roman" panose="02020603050405020304" pitchFamily="18" charset="0"/>
            </a:endParaRPr>
          </a:p>
          <a:p>
            <a:pPr marR="434340" lvl="0" algn="just">
              <a:lnSpc>
                <a:spcPct val="115000"/>
              </a:lnSpc>
              <a:spcAft>
                <a:spcPts val="0"/>
              </a:spcAft>
              <a:buSzPts val="1600"/>
              <a:tabLst>
                <a:tab pos="626745" algn="l"/>
              </a:tabLst>
            </a:pPr>
            <a:r>
              <a:rPr lang="tr-TR" sz="2400" b="1" dirty="0" smtClean="0">
                <a:solidFill>
                  <a:srgbClr val="002060"/>
                </a:solidFill>
                <a:latin typeface="Times New Roman" panose="02020603050405020304" pitchFamily="18" charset="0"/>
                <a:ea typeface="Times New Roman" panose="02020603050405020304" pitchFamily="18" charset="0"/>
              </a:rPr>
              <a:t>5. Kodlama </a:t>
            </a:r>
            <a:r>
              <a:rPr lang="tr-TR" sz="2400" b="1" dirty="0">
                <a:solidFill>
                  <a:srgbClr val="002060"/>
                </a:solidFill>
                <a:latin typeface="Times New Roman" panose="02020603050405020304" pitchFamily="18" charset="0"/>
                <a:ea typeface="Times New Roman" panose="02020603050405020304" pitchFamily="18" charset="0"/>
              </a:rPr>
              <a:t>etkinlikleri kendi başına STEM etkinliği değildir. STEM’in Teknoloji boyutunun bir parçası olarak</a:t>
            </a:r>
            <a:r>
              <a:rPr lang="tr-TR" sz="2400" b="1" spc="-15" dirty="0">
                <a:solidFill>
                  <a:srgbClr val="002060"/>
                </a:solidFill>
                <a:latin typeface="Times New Roman" panose="02020603050405020304" pitchFamily="18" charset="0"/>
                <a:ea typeface="Times New Roman" panose="02020603050405020304" pitchFamily="18" charset="0"/>
              </a:rPr>
              <a:t> </a:t>
            </a:r>
            <a:r>
              <a:rPr lang="tr-TR" sz="2400" b="1" dirty="0">
                <a:solidFill>
                  <a:srgbClr val="002060"/>
                </a:solidFill>
                <a:latin typeface="Times New Roman" panose="02020603050405020304" pitchFamily="18" charset="0"/>
                <a:ea typeface="Times New Roman" panose="02020603050405020304" pitchFamily="18" charset="0"/>
              </a:rPr>
              <a:t>değerlendirilebilir.</a:t>
            </a:r>
            <a:endParaRPr lang="tr-TR" sz="1600" b="1" dirty="0">
              <a:solidFill>
                <a:srgbClr val="002060"/>
              </a:solidFill>
              <a:latin typeface="Times New Roman" panose="02020603050405020304" pitchFamily="18" charset="0"/>
              <a:ea typeface="Times New Roman" panose="02020603050405020304" pitchFamily="18" charset="0"/>
            </a:endParaRPr>
          </a:p>
          <a:p>
            <a:pPr marR="426720" lvl="0" algn="just">
              <a:lnSpc>
                <a:spcPct val="115000"/>
              </a:lnSpc>
              <a:spcAft>
                <a:spcPts val="0"/>
              </a:spcAft>
              <a:buSzPts val="1600"/>
              <a:tabLst>
                <a:tab pos="626745" algn="l"/>
              </a:tabLst>
            </a:pPr>
            <a:r>
              <a:rPr lang="tr-TR" sz="2400" b="1" dirty="0" smtClean="0">
                <a:solidFill>
                  <a:srgbClr val="00B050"/>
                </a:solidFill>
                <a:latin typeface="Times New Roman" panose="02020603050405020304" pitchFamily="18" charset="0"/>
                <a:ea typeface="Times New Roman" panose="02020603050405020304" pitchFamily="18" charset="0"/>
              </a:rPr>
              <a:t>6. STEM</a:t>
            </a:r>
            <a:r>
              <a:rPr lang="tr-TR" sz="2400" b="1" dirty="0">
                <a:solidFill>
                  <a:srgbClr val="00B050"/>
                </a:solidFill>
                <a:latin typeface="Times New Roman" panose="02020603050405020304" pitchFamily="18" charset="0"/>
                <a:ea typeface="Times New Roman" panose="02020603050405020304" pitchFamily="18" charset="0"/>
              </a:rPr>
              <a:t>, sadece deney yapmak değildir. Deney, uygulama, yaparak- yaşayarak öğrenme STEM yaklaşımının önemli unsurlarıdır ancak, bunlar </a:t>
            </a:r>
            <a:r>
              <a:rPr lang="tr-TR" sz="2400" b="1" dirty="0" err="1">
                <a:solidFill>
                  <a:srgbClr val="00B050"/>
                </a:solidFill>
                <a:latin typeface="Times New Roman" panose="02020603050405020304" pitchFamily="18" charset="0"/>
                <a:ea typeface="Times New Roman" panose="02020603050405020304" pitchFamily="18" charset="0"/>
              </a:rPr>
              <a:t>disiplinlerarası</a:t>
            </a:r>
            <a:r>
              <a:rPr lang="tr-TR" sz="2400" b="1" dirty="0">
                <a:solidFill>
                  <a:srgbClr val="00B050"/>
                </a:solidFill>
                <a:latin typeface="Times New Roman" panose="02020603050405020304" pitchFamily="18" charset="0"/>
                <a:ea typeface="Times New Roman" panose="02020603050405020304" pitchFamily="18" charset="0"/>
              </a:rPr>
              <a:t> bir bütünün parçası olduğunda </a:t>
            </a:r>
            <a:r>
              <a:rPr lang="tr-TR" sz="2400" b="1" dirty="0" err="1">
                <a:solidFill>
                  <a:srgbClr val="00B050"/>
                </a:solidFill>
                <a:latin typeface="Times New Roman" panose="02020603050405020304" pitchFamily="18" charset="0"/>
                <a:ea typeface="Times New Roman" panose="02020603050405020304" pitchFamily="18" charset="0"/>
              </a:rPr>
              <a:t>STEM’e</a:t>
            </a:r>
            <a:r>
              <a:rPr lang="tr-TR" sz="2400" b="1" spc="-120" dirty="0">
                <a:solidFill>
                  <a:srgbClr val="00B050"/>
                </a:solidFill>
                <a:latin typeface="Times New Roman" panose="02020603050405020304" pitchFamily="18" charset="0"/>
                <a:ea typeface="Times New Roman" panose="02020603050405020304" pitchFamily="18" charset="0"/>
              </a:rPr>
              <a:t> </a:t>
            </a:r>
            <a:r>
              <a:rPr lang="tr-TR" sz="2400" b="1" dirty="0">
                <a:solidFill>
                  <a:srgbClr val="00B050"/>
                </a:solidFill>
                <a:latin typeface="Times New Roman" panose="02020603050405020304" pitchFamily="18" charset="0"/>
                <a:ea typeface="Times New Roman" panose="02020603050405020304" pitchFamily="18" charset="0"/>
              </a:rPr>
              <a:t>yönelik etkinlik</a:t>
            </a:r>
            <a:r>
              <a:rPr lang="tr-TR" sz="2400" b="1" spc="-10" dirty="0">
                <a:solidFill>
                  <a:srgbClr val="00B050"/>
                </a:solidFill>
                <a:latin typeface="Times New Roman" panose="02020603050405020304" pitchFamily="18" charset="0"/>
                <a:ea typeface="Times New Roman" panose="02020603050405020304" pitchFamily="18" charset="0"/>
              </a:rPr>
              <a:t> </a:t>
            </a:r>
            <a:r>
              <a:rPr lang="tr-TR" sz="2400" b="1" dirty="0">
                <a:solidFill>
                  <a:srgbClr val="00B050"/>
                </a:solidFill>
                <a:latin typeface="Times New Roman" panose="02020603050405020304" pitchFamily="18" charset="0"/>
                <a:ea typeface="Times New Roman" panose="02020603050405020304" pitchFamily="18" charset="0"/>
              </a:rPr>
              <a:t>olabilirler.</a:t>
            </a:r>
            <a:endParaRPr lang="tr-TR" sz="1600" b="1" dirty="0">
              <a:solidFill>
                <a:srgbClr val="00B050"/>
              </a:solidFill>
              <a:latin typeface="Times New Roman" panose="02020603050405020304" pitchFamily="18" charset="0"/>
              <a:ea typeface="Times New Roman" panose="02020603050405020304" pitchFamily="18" charset="0"/>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48</a:t>
            </a:fld>
            <a:endParaRPr lang="tr-TR">
              <a:solidFill>
                <a:prstClr val="black"/>
              </a:solidFill>
            </a:endParaRPr>
          </a:p>
        </p:txBody>
      </p:sp>
    </p:spTree>
    <p:extLst>
      <p:ext uri="{BB962C8B-B14F-4D97-AF65-F5344CB8AC3E}">
        <p14:creationId xmlns:p14="http://schemas.microsoft.com/office/powerpoint/2010/main" val="12905644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071734" y="0"/>
            <a:ext cx="1816524" cy="584775"/>
          </a:xfrm>
          <a:prstGeom prst="rect">
            <a:avLst/>
          </a:prstGeom>
          <a:noFill/>
        </p:spPr>
        <p:txBody>
          <a:bodyPr wrap="none" lIns="91440" tIns="45720" rIns="91440" bIns="45720">
            <a:spAutoFit/>
          </a:bodyPr>
          <a:lstStyle/>
          <a:p>
            <a:pPr algn="ctr"/>
            <a:r>
              <a:rPr lang="tr-TR" sz="3200" dirty="0" smtClean="0">
                <a:ln w="0"/>
                <a:solidFill>
                  <a:srgbClr val="C00000"/>
                </a:solidFill>
                <a:effectLst>
                  <a:reflection blurRad="6350" stA="53000" endA="300" endPos="35500" dir="5400000" sy="-90000" algn="bl" rotWithShape="0"/>
                </a:effectLst>
                <a:latin typeface="Arial Rounded MT Bold" panose="020F0704030504030204" pitchFamily="34" charset="0"/>
              </a:rPr>
              <a:t>SONUÇ </a:t>
            </a:r>
          </a:p>
        </p:txBody>
      </p:sp>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7" name="Dikdörtgen 6"/>
          <p:cNvSpPr/>
          <p:nvPr/>
        </p:nvSpPr>
        <p:spPr>
          <a:xfrm>
            <a:off x="323528" y="1196752"/>
            <a:ext cx="8352928" cy="7097328"/>
          </a:xfrm>
          <a:prstGeom prst="rect">
            <a:avLst/>
          </a:prstGeom>
        </p:spPr>
        <p:txBody>
          <a:bodyPr wrap="square">
            <a:spAutoFit/>
          </a:bodyPr>
          <a:lstStyle/>
          <a:p>
            <a:pPr marR="429260" lvl="0" algn="just">
              <a:lnSpc>
                <a:spcPct val="115000"/>
              </a:lnSpc>
              <a:spcAft>
                <a:spcPts val="0"/>
              </a:spcAft>
              <a:buSzPts val="1600"/>
              <a:tabLst>
                <a:tab pos="626745" algn="l"/>
              </a:tabLst>
            </a:pPr>
            <a:r>
              <a:rPr lang="tr-TR" sz="2400" b="1" dirty="0" smtClean="0">
                <a:solidFill>
                  <a:srgbClr val="00B050"/>
                </a:solidFill>
                <a:latin typeface="Times New Roman" panose="02020603050405020304" pitchFamily="18" charset="0"/>
                <a:ea typeface="Times New Roman" panose="02020603050405020304" pitchFamily="18" charset="0"/>
              </a:rPr>
              <a:t>7. STEM </a:t>
            </a:r>
            <a:r>
              <a:rPr lang="tr-TR" sz="2400" b="1" dirty="0">
                <a:solidFill>
                  <a:srgbClr val="00B050"/>
                </a:solidFill>
                <a:latin typeface="Times New Roman" panose="02020603050405020304" pitchFamily="18" charset="0"/>
                <a:ea typeface="Times New Roman" panose="02020603050405020304" pitchFamily="18" charset="0"/>
              </a:rPr>
              <a:t>yeni bir yaklaşım değildir, yıllardır bilinen yöntemlerin tekrar bütünleşik bir bakış açısıyla ele</a:t>
            </a:r>
            <a:r>
              <a:rPr lang="tr-TR" sz="2400" b="1" spc="-5" dirty="0">
                <a:solidFill>
                  <a:srgbClr val="00B050"/>
                </a:solidFill>
                <a:latin typeface="Times New Roman" panose="02020603050405020304" pitchFamily="18" charset="0"/>
                <a:ea typeface="Times New Roman" panose="02020603050405020304" pitchFamily="18" charset="0"/>
              </a:rPr>
              <a:t> </a:t>
            </a:r>
            <a:r>
              <a:rPr lang="tr-TR" sz="2400" b="1" dirty="0">
                <a:solidFill>
                  <a:srgbClr val="00B050"/>
                </a:solidFill>
                <a:latin typeface="Times New Roman" panose="02020603050405020304" pitchFamily="18" charset="0"/>
                <a:ea typeface="Times New Roman" panose="02020603050405020304" pitchFamily="18" charset="0"/>
              </a:rPr>
              <a:t>alınmasıdır</a:t>
            </a:r>
            <a:r>
              <a:rPr lang="tr-TR" sz="2400" b="1" dirty="0" smtClean="0">
                <a:solidFill>
                  <a:srgbClr val="00B050"/>
                </a:solidFill>
                <a:latin typeface="Times New Roman" panose="02020603050405020304" pitchFamily="18" charset="0"/>
                <a:ea typeface="Times New Roman" panose="02020603050405020304" pitchFamily="18" charset="0"/>
              </a:rPr>
              <a:t>.</a:t>
            </a:r>
          </a:p>
          <a:p>
            <a:pPr marR="429260" lvl="0" algn="just">
              <a:lnSpc>
                <a:spcPct val="115000"/>
              </a:lnSpc>
              <a:spcAft>
                <a:spcPts val="0"/>
              </a:spcAft>
              <a:buSzPts val="1600"/>
              <a:tabLst>
                <a:tab pos="626745" algn="l"/>
              </a:tabLst>
            </a:pPr>
            <a:endParaRPr lang="tr-TR" sz="1600" b="1" dirty="0">
              <a:latin typeface="Times New Roman" panose="02020603050405020304" pitchFamily="18" charset="0"/>
              <a:ea typeface="Times New Roman" panose="02020603050405020304" pitchFamily="18" charset="0"/>
            </a:endParaRPr>
          </a:p>
          <a:p>
            <a:pPr marR="426720" lvl="0" algn="just">
              <a:lnSpc>
                <a:spcPct val="115000"/>
              </a:lnSpc>
              <a:spcAft>
                <a:spcPts val="0"/>
              </a:spcAft>
              <a:buSzPts val="1600"/>
              <a:tabLst>
                <a:tab pos="626745" algn="l"/>
              </a:tabLst>
            </a:pPr>
            <a:r>
              <a:rPr lang="tr-TR" sz="2400" b="1" dirty="0" smtClean="0">
                <a:latin typeface="Times New Roman" panose="02020603050405020304" pitchFamily="18" charset="0"/>
                <a:ea typeface="Times New Roman" panose="02020603050405020304" pitchFamily="18" charset="0"/>
              </a:rPr>
              <a:t>8. STEM</a:t>
            </a:r>
            <a:r>
              <a:rPr lang="tr-TR" sz="2400" b="1" dirty="0">
                <a:latin typeface="Times New Roman" panose="02020603050405020304" pitchFamily="18" charset="0"/>
                <a:ea typeface="Times New Roman" panose="02020603050405020304" pitchFamily="18" charset="0"/>
              </a:rPr>
              <a:t>, uygulanması zorunlu bir yaklaşım değildir, ancak geleceğimizin inşası için eğitim sistemimizin dönüşmesine STEM’in doğru uygulanmasının önemli katkısı vardır. Yenilenen müfredatlar, STEM’in uygulanmasını kolaylaştıracak şekilde</a:t>
            </a:r>
            <a:r>
              <a:rPr lang="tr-TR" sz="2400" b="1" spc="-40" dirty="0">
                <a:latin typeface="Times New Roman" panose="02020603050405020304" pitchFamily="18" charset="0"/>
                <a:ea typeface="Times New Roman" panose="02020603050405020304" pitchFamily="18" charset="0"/>
              </a:rPr>
              <a:t> </a:t>
            </a:r>
            <a:r>
              <a:rPr lang="tr-TR" sz="2400" b="1" dirty="0">
                <a:latin typeface="Times New Roman" panose="02020603050405020304" pitchFamily="18" charset="0"/>
                <a:ea typeface="Times New Roman" panose="02020603050405020304" pitchFamily="18" charset="0"/>
              </a:rPr>
              <a:t>planlanmıştır.</a:t>
            </a:r>
            <a:endParaRPr lang="tr-TR" sz="1600" b="1" dirty="0">
              <a:latin typeface="Times New Roman" panose="02020603050405020304" pitchFamily="18" charset="0"/>
              <a:ea typeface="Times New Roman" panose="02020603050405020304" pitchFamily="18" charset="0"/>
            </a:endParaRPr>
          </a:p>
          <a:p>
            <a:r>
              <a:rPr lang="tr-TR" sz="2400" b="1" dirty="0">
                <a:latin typeface="Times New Roman" panose="02020603050405020304" pitchFamily="18" charset="0"/>
                <a:ea typeface="Times New Roman" panose="02020603050405020304" pitchFamily="18" charset="0"/>
              </a:rPr>
              <a:t/>
            </a:r>
            <a:br>
              <a:rPr lang="tr-TR" sz="2400" b="1" dirty="0">
                <a:latin typeface="Times New Roman" panose="02020603050405020304" pitchFamily="18" charset="0"/>
                <a:ea typeface="Times New Roman" panose="02020603050405020304" pitchFamily="18" charset="0"/>
              </a:rPr>
            </a:br>
            <a:r>
              <a:rPr lang="tr-TR" sz="2400" b="1" dirty="0" smtClean="0">
                <a:solidFill>
                  <a:srgbClr val="00B050"/>
                </a:solidFill>
                <a:latin typeface="Times New Roman" panose="02020603050405020304" pitchFamily="18" charset="0"/>
                <a:ea typeface="Times New Roman" panose="02020603050405020304" pitchFamily="18" charset="0"/>
              </a:rPr>
              <a:t>.</a:t>
            </a:r>
            <a:endParaRPr lang="tr-TR" sz="1600" b="1" dirty="0">
              <a:solidFill>
                <a:srgbClr val="00B050"/>
              </a:solidFill>
              <a:latin typeface="Times New Roman" panose="02020603050405020304" pitchFamily="18" charset="0"/>
              <a:ea typeface="Times New Roman" panose="02020603050405020304" pitchFamily="18" charset="0"/>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pPr marL="457200" indent="-457200">
              <a:buAutoNum type="arabicPeriod"/>
            </a:pPr>
            <a:endParaRPr lang="tr-TR" sz="2400" b="1" dirty="0" smtClean="0">
              <a:solidFill>
                <a:srgbClr val="002060"/>
              </a:solidFill>
            </a:endParaRPr>
          </a:p>
          <a:p>
            <a:pPr marL="457200" indent="-457200">
              <a:buAutoNum type="arabicPeriod"/>
            </a:pPr>
            <a:endParaRPr lang="tr-TR" sz="2400" b="1" dirty="0">
              <a:solidFill>
                <a:srgbClr val="002060"/>
              </a:solidFill>
            </a:endParaRPr>
          </a:p>
          <a:p>
            <a:endParaRPr lang="tr-TR" sz="2400" b="1" dirty="0">
              <a:solidFill>
                <a:srgbClr val="002060"/>
              </a:solidFill>
            </a:endParaRPr>
          </a:p>
        </p:txBody>
      </p:sp>
      <p:sp>
        <p:nvSpPr>
          <p:cNvPr id="2" name="Altbilgi Yer Tutucusu 1"/>
          <p:cNvSpPr>
            <a:spLocks noGrp="1"/>
          </p:cNvSpPr>
          <p:nvPr>
            <p:ph type="ftr" sz="quarter" idx="11"/>
          </p:nvPr>
        </p:nvSpPr>
        <p:spPr/>
        <p:txBody>
          <a:bodyPr/>
          <a:lstStyle/>
          <a:p>
            <a:endParaRPr lang="tr-TR">
              <a:solidFill>
                <a:prstClr val="black"/>
              </a:solidFill>
            </a:endParaRPr>
          </a:p>
        </p:txBody>
      </p:sp>
      <p:sp>
        <p:nvSpPr>
          <p:cNvPr id="5" name="Slayt Numarası Yer Tutucusu 4"/>
          <p:cNvSpPr>
            <a:spLocks noGrp="1"/>
          </p:cNvSpPr>
          <p:nvPr>
            <p:ph type="sldNum" sz="quarter" idx="12"/>
          </p:nvPr>
        </p:nvSpPr>
        <p:spPr/>
        <p:txBody>
          <a:bodyPr/>
          <a:lstStyle/>
          <a:p>
            <a:fld id="{DCB392D8-3EF7-4FA8-83F9-050B622D7357}" type="slidenum">
              <a:rPr lang="tr-TR" smtClean="0">
                <a:solidFill>
                  <a:prstClr val="black"/>
                </a:solidFill>
              </a:rPr>
              <a:pPr/>
              <a:t>49</a:t>
            </a:fld>
            <a:endParaRPr lang="tr-TR">
              <a:solidFill>
                <a:prstClr val="black"/>
              </a:solidFill>
            </a:endParaRPr>
          </a:p>
        </p:txBody>
      </p:sp>
    </p:spTree>
    <p:extLst>
      <p:ext uri="{BB962C8B-B14F-4D97-AF65-F5344CB8AC3E}">
        <p14:creationId xmlns:p14="http://schemas.microsoft.com/office/powerpoint/2010/main" val="3599825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83150" y="0"/>
            <a:ext cx="4722768" cy="923330"/>
          </a:xfrm>
          <a:prstGeom prst="rect">
            <a:avLst/>
          </a:prstGeom>
          <a:noFill/>
        </p:spPr>
        <p:txBody>
          <a:bodyPr wrap="none" lIns="91440" tIns="45720" rIns="91440" bIns="45720">
            <a:spAutoFit/>
          </a:bodyPr>
          <a:lstStyle/>
          <a:p>
            <a:pPr algn="ctr"/>
            <a:r>
              <a:rPr lang="tr-TR" sz="5400" b="0" cap="none" spc="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Nedir ?</a:t>
            </a:r>
            <a:endParaRPr lang="tr-TR" sz="54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251520" y="1484784"/>
            <a:ext cx="6850320" cy="4154984"/>
          </a:xfrm>
          <a:prstGeom prst="rect">
            <a:avLst/>
          </a:prstGeom>
          <a:solidFill>
            <a:schemeClr val="bg1"/>
          </a:solidFill>
        </p:spPr>
        <p:txBody>
          <a:bodyPr wrap="square">
            <a:spAutoFit/>
          </a:bodyPr>
          <a:lstStyle/>
          <a:p>
            <a:r>
              <a:rPr lang="tr-TR" sz="2400" b="1" dirty="0" smtClean="0">
                <a:solidFill>
                  <a:srgbClr val="002060"/>
                </a:solidFill>
              </a:rPr>
              <a:t>STEM eğitimi Fen, Teknoloji,</a:t>
            </a:r>
            <a:r>
              <a:rPr lang="tr-TR" sz="2400" b="1" dirty="0">
                <a:solidFill>
                  <a:srgbClr val="002060"/>
                </a:solidFill>
              </a:rPr>
              <a:t> </a:t>
            </a:r>
            <a:r>
              <a:rPr lang="tr-TR" sz="2400" b="1" dirty="0" smtClean="0">
                <a:solidFill>
                  <a:srgbClr val="002060"/>
                </a:solidFill>
              </a:rPr>
              <a:t>Mühendislik </a:t>
            </a:r>
            <a:r>
              <a:rPr lang="tr-TR" sz="2400" b="1" dirty="0">
                <a:solidFill>
                  <a:srgbClr val="002060"/>
                </a:solidFill>
              </a:rPr>
              <a:t>ve	 Matematik alanlarındaki  teorik  </a:t>
            </a:r>
            <a:r>
              <a:rPr lang="tr-TR" sz="2400" b="1" dirty="0" smtClean="0">
                <a:solidFill>
                  <a:srgbClr val="002060"/>
                </a:solidFill>
              </a:rPr>
              <a:t>bilgilerin uygulamaya</a:t>
            </a:r>
            <a:r>
              <a:rPr lang="tr-TR" sz="2400" b="1" dirty="0">
                <a:solidFill>
                  <a:srgbClr val="002060"/>
                </a:solidFill>
              </a:rPr>
              <a:t>, ürüne ve	</a:t>
            </a:r>
            <a:r>
              <a:rPr lang="tr-TR" sz="2400" b="1" dirty="0" smtClean="0">
                <a:solidFill>
                  <a:srgbClr val="002060"/>
                </a:solidFill>
              </a:rPr>
              <a:t>yeni</a:t>
            </a:r>
            <a:r>
              <a:rPr lang="tr-TR" sz="2400" b="1" dirty="0">
                <a:solidFill>
                  <a:srgbClr val="002060"/>
                </a:solidFill>
              </a:rPr>
              <a:t> </a:t>
            </a:r>
            <a:r>
              <a:rPr lang="tr-TR" sz="2400" b="1" dirty="0" smtClean="0">
                <a:solidFill>
                  <a:srgbClr val="002060"/>
                </a:solidFill>
              </a:rPr>
              <a:t>buluşlara </a:t>
            </a:r>
            <a:r>
              <a:rPr lang="tr-TR" sz="2400" b="1" dirty="0">
                <a:solidFill>
                  <a:srgbClr val="002060"/>
                </a:solidFill>
              </a:rPr>
              <a:t>dönüştürülmesine </a:t>
            </a:r>
            <a:r>
              <a:rPr lang="tr-TR" sz="2400" b="1" dirty="0" smtClean="0">
                <a:solidFill>
                  <a:srgbClr val="002060"/>
                </a:solidFill>
              </a:rPr>
              <a:t>olanak tanıması</a:t>
            </a:r>
            <a:r>
              <a:rPr lang="tr-TR" sz="2400" b="1" dirty="0">
                <a:solidFill>
                  <a:srgbClr val="002060"/>
                </a:solidFill>
              </a:rPr>
              <a:t> </a:t>
            </a:r>
            <a:r>
              <a:rPr lang="tr-TR" sz="2400" b="1" dirty="0" smtClean="0">
                <a:solidFill>
                  <a:srgbClr val="002060"/>
                </a:solidFill>
              </a:rPr>
              <a:t>açısından önemlidir</a:t>
            </a:r>
            <a:r>
              <a:rPr lang="tr-TR" sz="2400" b="1" dirty="0">
                <a:solidFill>
                  <a:srgbClr val="002060"/>
                </a:solidFill>
              </a:rPr>
              <a:t>. Ayrıca, </a:t>
            </a:r>
            <a:r>
              <a:rPr lang="tr-TR" sz="2400" b="1" dirty="0" smtClean="0">
                <a:solidFill>
                  <a:srgbClr val="002060"/>
                </a:solidFill>
              </a:rPr>
              <a:t>ilköğretim ve </a:t>
            </a:r>
            <a:r>
              <a:rPr lang="tr-TR" sz="2400" b="1" dirty="0">
                <a:solidFill>
                  <a:srgbClr val="002060"/>
                </a:solidFill>
              </a:rPr>
              <a:t>ortaöğretim </a:t>
            </a:r>
            <a:r>
              <a:rPr lang="tr-TR" sz="2400" b="1" dirty="0" smtClean="0">
                <a:solidFill>
                  <a:srgbClr val="002060"/>
                </a:solidFill>
              </a:rPr>
              <a:t>okullarında öğretim </a:t>
            </a:r>
            <a:r>
              <a:rPr lang="tr-TR" sz="2400" b="1" dirty="0">
                <a:solidFill>
                  <a:srgbClr val="002060"/>
                </a:solidFill>
              </a:rPr>
              <a:t>gören meraklı, </a:t>
            </a:r>
            <a:r>
              <a:rPr lang="tr-TR" sz="2400" b="1" dirty="0" smtClean="0">
                <a:solidFill>
                  <a:srgbClr val="002060"/>
                </a:solidFill>
              </a:rPr>
              <a:t>soru sorma becerilerine </a:t>
            </a:r>
            <a:r>
              <a:rPr lang="tr-TR" sz="2400" b="1" dirty="0">
                <a:solidFill>
                  <a:srgbClr val="002060"/>
                </a:solidFill>
              </a:rPr>
              <a:t>sahip, yetenekli </a:t>
            </a:r>
            <a:r>
              <a:rPr lang="tr-TR" sz="2400" b="1" dirty="0" smtClean="0">
                <a:solidFill>
                  <a:srgbClr val="002060"/>
                </a:solidFill>
              </a:rPr>
              <a:t>ve</a:t>
            </a:r>
            <a:r>
              <a:rPr lang="tr-TR" sz="2400" b="1" dirty="0">
                <a:solidFill>
                  <a:srgbClr val="002060"/>
                </a:solidFill>
              </a:rPr>
              <a:t> </a:t>
            </a:r>
            <a:r>
              <a:rPr lang="tr-TR" sz="2400" b="1" dirty="0" smtClean="0">
                <a:solidFill>
                  <a:srgbClr val="002060"/>
                </a:solidFill>
              </a:rPr>
              <a:t>ilgili öğrencilerin</a:t>
            </a:r>
            <a:r>
              <a:rPr lang="tr-TR" sz="2400" b="1" dirty="0">
                <a:solidFill>
                  <a:srgbClr val="002060"/>
                </a:solidFill>
              </a:rPr>
              <a:t> </a:t>
            </a:r>
            <a:r>
              <a:rPr lang="tr-TR" sz="2400" b="1" dirty="0" smtClean="0">
                <a:solidFill>
                  <a:srgbClr val="002060"/>
                </a:solidFill>
              </a:rPr>
              <a:t>belirlenmesini</a:t>
            </a:r>
            <a:r>
              <a:rPr lang="tr-TR" sz="2400" b="1" dirty="0">
                <a:solidFill>
                  <a:srgbClr val="002060"/>
                </a:solidFill>
              </a:rPr>
              <a:t>, </a:t>
            </a:r>
            <a:r>
              <a:rPr lang="tr-TR" sz="2400" b="1" dirty="0" smtClean="0">
                <a:solidFill>
                  <a:srgbClr val="002060"/>
                </a:solidFill>
              </a:rPr>
              <a:t>üniversitelerin Fen</a:t>
            </a:r>
            <a:r>
              <a:rPr lang="tr-TR" sz="2400" b="1" dirty="0">
                <a:solidFill>
                  <a:srgbClr val="002060"/>
                </a:solidFill>
              </a:rPr>
              <a:t>, Teknoloji, Mühendislik ve Matematik alanlarına yönlendirilmesini ve teşvik edilmesini amaçlamaktadır. </a:t>
            </a:r>
          </a:p>
        </p:txBody>
      </p:sp>
      <p:pic>
        <p:nvPicPr>
          <p:cNvPr id="6" name="image8.png"/>
          <p:cNvPicPr/>
          <p:nvPr/>
        </p:nvPicPr>
        <p:blipFill>
          <a:blip r:embed="rId2" cstate="print"/>
          <a:stretch>
            <a:fillRect/>
          </a:stretch>
        </p:blipFill>
        <p:spPr>
          <a:xfrm>
            <a:off x="7101840" y="1700808"/>
            <a:ext cx="2042160" cy="3108960"/>
          </a:xfrm>
          <a:prstGeom prst="rect">
            <a:avLst/>
          </a:prstGeom>
        </p:spPr>
      </p:pic>
    </p:spTree>
    <p:extLst>
      <p:ext uri="{BB962C8B-B14F-4D97-AF65-F5344CB8AC3E}">
        <p14:creationId xmlns:p14="http://schemas.microsoft.com/office/powerpoint/2010/main" val="6851501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7650" name="Picture 2" descr="STEM clas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3966921" cy="29783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96752"/>
            <a:ext cx="3923928" cy="2942947"/>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stem sÄ±nÄ±fÄ±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038" y="4158600"/>
            <a:ext cx="5715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4" name="Slayt Numarası Yer Tutucusu 3"/>
          <p:cNvSpPr>
            <a:spLocks noGrp="1"/>
          </p:cNvSpPr>
          <p:nvPr>
            <p:ph type="sldNum" sz="quarter" idx="12"/>
          </p:nvPr>
        </p:nvSpPr>
        <p:spPr/>
        <p:txBody>
          <a:bodyPr/>
          <a:lstStyle/>
          <a:p>
            <a:fld id="{DCB392D8-3EF7-4FA8-83F9-050B622D7357}" type="slidenum">
              <a:rPr lang="tr-TR" smtClean="0">
                <a:solidFill>
                  <a:prstClr val="black"/>
                </a:solidFill>
              </a:rPr>
              <a:pPr/>
              <a:t>50</a:t>
            </a:fld>
            <a:endParaRPr lang="tr-TR">
              <a:solidFill>
                <a:prstClr val="black"/>
              </a:solidFill>
            </a:endParaRPr>
          </a:p>
        </p:txBody>
      </p:sp>
    </p:spTree>
    <p:extLst>
      <p:ext uri="{BB962C8B-B14F-4D97-AF65-F5344CB8AC3E}">
        <p14:creationId xmlns:p14="http://schemas.microsoft.com/office/powerpoint/2010/main" val="39568406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98625" y="3490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Dikdörtgen 1"/>
          <p:cNvSpPr/>
          <p:nvPr/>
        </p:nvSpPr>
        <p:spPr>
          <a:xfrm>
            <a:off x="2411760" y="4077072"/>
            <a:ext cx="4803366" cy="1754326"/>
          </a:xfrm>
          <a:prstGeom prst="rect">
            <a:avLst/>
          </a:prstGeom>
          <a:noFill/>
        </p:spPr>
        <p:txBody>
          <a:bodyPr wrap="none" lIns="91440" tIns="45720" rIns="91440" bIns="45720">
            <a:spAutoFit/>
          </a:bodyPr>
          <a:lstStyle/>
          <a:p>
            <a:pPr algn="ctr"/>
            <a:r>
              <a:rPr lang="tr-TR" sz="5400" b="0" cap="none" spc="0" dirty="0" smtClean="0">
                <a:ln w="0"/>
                <a:solidFill>
                  <a:srgbClr val="C00000"/>
                </a:solidFill>
                <a:effectLst>
                  <a:glow rad="228600">
                    <a:schemeClr val="accent4">
                      <a:satMod val="175000"/>
                      <a:alpha val="40000"/>
                    </a:schemeClr>
                  </a:glow>
                  <a:outerShdw blurRad="38100" dist="19050" dir="2700000" algn="tl" rotWithShape="0">
                    <a:schemeClr val="dk1">
                      <a:alpha val="40000"/>
                    </a:schemeClr>
                  </a:outerShdw>
                </a:effectLst>
              </a:rPr>
              <a:t>Dinlediğiniz İçin </a:t>
            </a:r>
          </a:p>
          <a:p>
            <a:pPr algn="ctr"/>
            <a:r>
              <a:rPr lang="tr-TR" sz="5400" b="0" cap="none" spc="0" dirty="0" smtClean="0">
                <a:ln w="0"/>
                <a:solidFill>
                  <a:srgbClr val="C00000"/>
                </a:solidFill>
                <a:effectLst>
                  <a:glow rad="228600">
                    <a:schemeClr val="accent4">
                      <a:satMod val="175000"/>
                      <a:alpha val="40000"/>
                    </a:schemeClr>
                  </a:glow>
                  <a:outerShdw blurRad="38100" dist="19050" dir="2700000" algn="tl" rotWithShape="0">
                    <a:schemeClr val="dk1">
                      <a:alpha val="40000"/>
                    </a:schemeClr>
                  </a:outerShdw>
                </a:effectLst>
              </a:rPr>
              <a:t>Teşekkür Ederim</a:t>
            </a:r>
          </a:p>
        </p:txBody>
      </p:sp>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DCB392D8-3EF7-4FA8-83F9-050B622D7357}" type="slidenum">
              <a:rPr lang="tr-TR" smtClean="0">
                <a:solidFill>
                  <a:prstClr val="black"/>
                </a:solidFill>
              </a:rPr>
              <a:pPr/>
              <a:t>51</a:t>
            </a:fld>
            <a:endParaRPr lang="tr-TR">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19113"/>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4116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b="1" dirty="0" smtClean="0">
                <a:solidFill>
                  <a:srgbClr val="C00000"/>
                </a:solidFill>
              </a:rPr>
              <a:t>İletişim</a:t>
            </a:r>
            <a:endParaRPr lang="tr-TR" b="1" dirty="0">
              <a:solidFill>
                <a:srgbClr val="C00000"/>
              </a:solidFill>
            </a:endParaRPr>
          </a:p>
        </p:txBody>
      </p:sp>
      <p:sp>
        <p:nvSpPr>
          <p:cNvPr id="3" name="İçerik Yer Tutucusu 2"/>
          <p:cNvSpPr>
            <a:spLocks noGrp="1"/>
          </p:cNvSpPr>
          <p:nvPr>
            <p:ph idx="1"/>
          </p:nvPr>
        </p:nvSpPr>
        <p:spPr>
          <a:xfrm>
            <a:off x="457200" y="1124744"/>
            <a:ext cx="8229600" cy="5001419"/>
          </a:xfrm>
          <a:solidFill>
            <a:schemeClr val="bg1"/>
          </a:solidFill>
        </p:spPr>
        <p:txBody>
          <a:bodyPr>
            <a:normAutofit/>
          </a:bodyPr>
          <a:lstStyle/>
          <a:p>
            <a:pPr marL="0" indent="0" algn="ctr">
              <a:buNone/>
            </a:pPr>
            <a:r>
              <a:rPr lang="tr-TR" dirty="0">
                <a:hlinkClick r:id="rId2"/>
              </a:rPr>
              <a:t>http://www.scientix.eu</a:t>
            </a:r>
            <a:r>
              <a:rPr lang="tr-TR" dirty="0" smtClean="0">
                <a:hlinkClick r:id="rId2"/>
              </a:rPr>
              <a:t>/</a:t>
            </a:r>
            <a:endParaRPr lang="tr-TR" dirty="0"/>
          </a:p>
          <a:p>
            <a:pPr marL="0" indent="0" algn="ctr">
              <a:buNone/>
            </a:pPr>
            <a:endParaRPr lang="tr-TR" dirty="0"/>
          </a:p>
          <a:p>
            <a:r>
              <a:rPr lang="tr-TR" b="1" u="sng" dirty="0" smtClean="0">
                <a:solidFill>
                  <a:srgbClr val="C00000"/>
                </a:solidFill>
              </a:rPr>
              <a:t>Ulusal Bağlantı Noktası:</a:t>
            </a:r>
          </a:p>
          <a:p>
            <a:pPr marL="0" indent="0" algn="ctr">
              <a:buNone/>
            </a:pPr>
            <a:r>
              <a:rPr lang="tr-TR" sz="2400" b="1" dirty="0" smtClean="0"/>
              <a:t>MEB Yenilik ve Eğitim Teknolojileri Genel Müdürlüğü</a:t>
            </a:r>
          </a:p>
          <a:p>
            <a:pPr marL="0" indent="0">
              <a:buNone/>
            </a:pPr>
            <a:r>
              <a:rPr lang="tr-TR" sz="2400" b="1" dirty="0" smtClean="0"/>
              <a:t>E-posta: </a:t>
            </a:r>
            <a:r>
              <a:rPr lang="tr-TR" sz="2400" dirty="0" smtClean="0">
                <a:hlinkClick r:id="rId3"/>
              </a:rPr>
              <a:t>scientix@meb.gov.tr</a:t>
            </a:r>
            <a:r>
              <a:rPr lang="tr-TR" sz="2400" dirty="0" smtClean="0"/>
              <a:t>          </a:t>
            </a:r>
            <a:r>
              <a:rPr lang="tr-TR" sz="2400" dirty="0" smtClean="0">
                <a:hlinkClick r:id="rId4"/>
              </a:rPr>
              <a:t>trscientix@gmail.com</a:t>
            </a:r>
            <a:r>
              <a:rPr lang="tr-TR" sz="2400" dirty="0" smtClean="0"/>
              <a:t>,  </a:t>
            </a:r>
          </a:p>
          <a:p>
            <a:pPr marL="0" indent="0">
              <a:buNone/>
            </a:pPr>
            <a:endParaRPr lang="tr-TR" sz="2400" dirty="0" smtClean="0"/>
          </a:p>
          <a:p>
            <a:pPr marL="0" indent="0">
              <a:buNone/>
            </a:pPr>
            <a:r>
              <a:rPr lang="tr-TR" sz="2400" b="1" dirty="0" smtClean="0"/>
              <a:t>Facebook Grubu: </a:t>
            </a:r>
            <a:r>
              <a:rPr lang="tr-TR" sz="2400" dirty="0">
                <a:hlinkClick r:id="rId5"/>
              </a:rPr>
              <a:t>https://www.facebook.com/groups/ScientixTurkiye</a:t>
            </a:r>
            <a:r>
              <a:rPr lang="tr-TR" sz="2400" dirty="0" smtClean="0">
                <a:hlinkClick r:id="rId5"/>
              </a:rPr>
              <a:t>/</a:t>
            </a:r>
            <a:r>
              <a:rPr lang="tr-TR" sz="2400" dirty="0" smtClean="0"/>
              <a:t>   </a:t>
            </a:r>
            <a:endParaRPr lang="tr-TR" sz="2400" dirty="0"/>
          </a:p>
          <a:p>
            <a:pPr marL="0" indent="0">
              <a:buNone/>
            </a:pPr>
            <a:r>
              <a:rPr lang="tr-TR" sz="2600" b="1" dirty="0" err="1"/>
              <a:t>Scientix</a:t>
            </a:r>
            <a:r>
              <a:rPr lang="tr-TR" sz="2600" b="1" dirty="0"/>
              <a:t> Erzurum </a:t>
            </a:r>
            <a:r>
              <a:rPr lang="tr-TR" sz="2600" b="1" dirty="0" err="1"/>
              <a:t>Ambassador</a:t>
            </a:r>
            <a:r>
              <a:rPr lang="tr-TR" sz="2600" b="1" dirty="0"/>
              <a:t>: </a:t>
            </a:r>
            <a:r>
              <a:rPr lang="tr-TR" sz="2600" dirty="0" smtClean="0"/>
              <a:t>İrfan ŞAHBUDAK </a:t>
            </a:r>
          </a:p>
          <a:p>
            <a:pPr marL="0" indent="0">
              <a:buNone/>
            </a:pPr>
            <a:r>
              <a:rPr lang="tr-TR" sz="2600" u="sng" dirty="0" smtClean="0">
                <a:solidFill>
                  <a:schemeClr val="accent1">
                    <a:lumMod val="75000"/>
                  </a:schemeClr>
                </a:solidFill>
                <a:hlinkClick r:id="rId6"/>
              </a:rPr>
              <a:t>isahbudak@</a:t>
            </a:r>
            <a:r>
              <a:rPr lang="tr-TR" sz="2600" dirty="0" smtClean="0">
                <a:solidFill>
                  <a:schemeClr val="accent1">
                    <a:lumMod val="75000"/>
                  </a:schemeClr>
                </a:solidFill>
                <a:hlinkClick r:id="rId6"/>
              </a:rPr>
              <a:t>meb.gov.tr</a:t>
            </a:r>
            <a:r>
              <a:rPr lang="tr-TR" sz="2600" dirty="0" smtClean="0"/>
              <a:t> </a:t>
            </a:r>
            <a:endParaRPr lang="tr-TR" sz="2600" dirty="0"/>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CB392D8-3EF7-4FA8-83F9-050B622D7357}" type="slidenum">
              <a:rPr lang="tr-TR" smtClean="0"/>
              <a:t>52</a:t>
            </a:fld>
            <a:endParaRPr lang="tr-TR"/>
          </a:p>
        </p:txBody>
      </p:sp>
    </p:spTree>
    <p:extLst>
      <p:ext uri="{BB962C8B-B14F-4D97-AF65-F5344CB8AC3E}">
        <p14:creationId xmlns:p14="http://schemas.microsoft.com/office/powerpoint/2010/main" val="112087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83150" y="0"/>
            <a:ext cx="4722768" cy="923330"/>
          </a:xfrm>
          <a:prstGeom prst="rect">
            <a:avLst/>
          </a:prstGeom>
          <a:noFill/>
        </p:spPr>
        <p:txBody>
          <a:bodyPr wrap="none" lIns="91440" tIns="45720" rIns="91440" bIns="45720">
            <a:spAutoFit/>
          </a:bodyPr>
          <a:lstStyle/>
          <a:p>
            <a:pPr algn="ctr"/>
            <a:r>
              <a:rPr lang="tr-TR" sz="5400" b="0" cap="none" spc="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Nedir ?</a:t>
            </a:r>
            <a:endParaRPr lang="tr-TR" sz="54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264121" y="2204864"/>
            <a:ext cx="6850320" cy="3046988"/>
          </a:xfrm>
          <a:prstGeom prst="rect">
            <a:avLst/>
          </a:prstGeom>
        </p:spPr>
        <p:txBody>
          <a:bodyPr wrap="square">
            <a:spAutoFit/>
          </a:bodyPr>
          <a:lstStyle/>
          <a:p>
            <a:r>
              <a:rPr lang="tr-TR" sz="2400" b="1" dirty="0">
                <a:solidFill>
                  <a:srgbClr val="002060"/>
                </a:solidFill>
              </a:rPr>
              <a:t>İş gücü niteliğinin artırılmasını sağlamak için gerekli stratejilerden olan deneme ve yanılma yaparak öğrenme, soru sorma, araştırma ve buluş yapma gibi becerilerin ortaya çıkarılmasını ve geliştirilmesini sağlar. Bu da  işgücü  piyasasında, üretim,  Ar-Ge,  </a:t>
            </a:r>
            <a:r>
              <a:rPr lang="tr-TR" sz="2400" b="1" dirty="0" err="1">
                <a:solidFill>
                  <a:srgbClr val="002060"/>
                </a:solidFill>
              </a:rPr>
              <a:t>inovasyon</a:t>
            </a:r>
            <a:r>
              <a:rPr lang="tr-TR" sz="2400" b="1" dirty="0">
                <a:solidFill>
                  <a:srgbClr val="002060"/>
                </a:solidFill>
              </a:rPr>
              <a:t>,  teknik  altyapı,  süreç  geliştirme  ve   nitelikli işgücü açığının kapatılmasına hizmet edecektir.</a:t>
            </a:r>
          </a:p>
        </p:txBody>
      </p:sp>
      <p:pic>
        <p:nvPicPr>
          <p:cNvPr id="6" name="image8.png"/>
          <p:cNvPicPr/>
          <p:nvPr/>
        </p:nvPicPr>
        <p:blipFill>
          <a:blip r:embed="rId2" cstate="print"/>
          <a:stretch>
            <a:fillRect/>
          </a:stretch>
        </p:blipFill>
        <p:spPr>
          <a:xfrm>
            <a:off x="7101840" y="1700808"/>
            <a:ext cx="2042160" cy="3108960"/>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2341593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83150" y="0"/>
            <a:ext cx="4722768" cy="923330"/>
          </a:xfrm>
          <a:prstGeom prst="rect">
            <a:avLst/>
          </a:prstGeom>
          <a:noFill/>
        </p:spPr>
        <p:txBody>
          <a:bodyPr wrap="none" lIns="91440" tIns="45720" rIns="91440" bIns="45720">
            <a:spAutoFit/>
          </a:bodyPr>
          <a:lstStyle/>
          <a:p>
            <a:pPr algn="ctr"/>
            <a:r>
              <a:rPr lang="tr-TR" sz="5400" b="0" cap="none" spc="0" dirty="0" smtClean="0">
                <a:ln w="0"/>
                <a:solidFill>
                  <a:srgbClr val="C00000"/>
                </a:solidFill>
                <a:effectLst>
                  <a:reflection blurRad="6350" stA="53000" endA="300" endPos="35500" dir="5400000" sy="-90000" algn="bl" rotWithShape="0"/>
                </a:effectLst>
                <a:latin typeface="Arial Rounded MT Bold" panose="020F0704030504030204" pitchFamily="34" charset="0"/>
              </a:rPr>
              <a:t>STEM Nedir ?</a:t>
            </a:r>
            <a:endParaRPr lang="tr-TR" sz="54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467544" y="1547128"/>
            <a:ext cx="6850320" cy="3416320"/>
          </a:xfrm>
          <a:prstGeom prst="rect">
            <a:avLst/>
          </a:prstGeom>
        </p:spPr>
        <p:txBody>
          <a:bodyPr wrap="square">
            <a:spAutoFit/>
          </a:bodyPr>
          <a:lstStyle/>
          <a:p>
            <a:r>
              <a:rPr lang="tr-TR" sz="2400" b="1" dirty="0">
                <a:solidFill>
                  <a:srgbClr val="002060"/>
                </a:solidFill>
              </a:rPr>
              <a:t>STEM eğitimleri öğrencilerimizin proje çalışmaları gerçekleştirerek ve işbirliği yapmayı öğrenerek hayata hazırlamalarına katkı sağlayacaktır. STEM eğitim yaklaşımıyla öğrencilerimiz tarafından kazanılan soru sorma, araştırma, buluş yapma ve ürün geliştirme becerileri sayesinde okullarından mezun  olan  öğrencilerimizin   iş   hayatlarında başarıları ve ülkemiz ekonomisine katkıları artacaktır.</a:t>
            </a:r>
          </a:p>
        </p:txBody>
      </p:sp>
      <p:pic>
        <p:nvPicPr>
          <p:cNvPr id="6" name="image8.png"/>
          <p:cNvPicPr/>
          <p:nvPr/>
        </p:nvPicPr>
        <p:blipFill>
          <a:blip r:embed="rId2" cstate="print"/>
          <a:stretch>
            <a:fillRect/>
          </a:stretch>
        </p:blipFill>
        <p:spPr>
          <a:xfrm>
            <a:off x="7101840" y="1700808"/>
            <a:ext cx="2042160" cy="3108960"/>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783328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51720" y="115654"/>
            <a:ext cx="6559103" cy="923330"/>
          </a:xfrm>
          <a:prstGeom prst="rect">
            <a:avLst/>
          </a:prstGeom>
          <a:noFill/>
        </p:spPr>
        <p:txBody>
          <a:bodyPr wrap="none" lIns="91440" tIns="45720" rIns="91440" bIns="45720">
            <a:spAutoFit/>
          </a:bodyPr>
          <a:lstStyle/>
          <a:p>
            <a:pPr algn="ctr"/>
            <a:r>
              <a:rPr lang="tr-TR" sz="5400" b="0" cap="none" spc="0" dirty="0" smtClean="0">
                <a:ln w="0"/>
                <a:solidFill>
                  <a:srgbClr val="C00000"/>
                </a:solidFill>
                <a:effectLst>
                  <a:reflection blurRad="6350" stA="53000" endA="300" endPos="35500" dir="5400000" sy="-90000" algn="bl" rotWithShape="0"/>
                </a:effectLst>
                <a:latin typeface="Arial Rounded MT Bold" panose="020F0704030504030204" pitchFamily="34" charset="0"/>
              </a:rPr>
              <a:t>Ülkemiz İçin Önemi</a:t>
            </a:r>
            <a:endParaRPr lang="tr-TR" sz="54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sp>
        <p:nvSpPr>
          <p:cNvPr id="5" name="Dikdörtgen 4"/>
          <p:cNvSpPr/>
          <p:nvPr/>
        </p:nvSpPr>
        <p:spPr>
          <a:xfrm>
            <a:off x="395536" y="2101126"/>
            <a:ext cx="6850320" cy="2677656"/>
          </a:xfrm>
          <a:prstGeom prst="rect">
            <a:avLst/>
          </a:prstGeom>
        </p:spPr>
        <p:txBody>
          <a:bodyPr wrap="square">
            <a:spAutoFit/>
          </a:bodyPr>
          <a:lstStyle/>
          <a:p>
            <a:r>
              <a:rPr lang="tr-TR" sz="2400" b="1" dirty="0">
                <a:solidFill>
                  <a:srgbClr val="002060"/>
                </a:solidFill>
              </a:rPr>
              <a:t>Ülkemizin 10. Kalkınma Planı içinde “yenilikçi üretim, istikrarlı yüksek büyüme” bölümünde yer alan “bilim, teknoloji ve yenilik” maddesinde, araştırmacı insan gücünün nitelik ve nicelik olarak geliştirilerek özel sektörde istihdamının artırılması ihtiyacına vurgu yapılmaktadır (Kalkınma Bakanlığı, 2014).</a:t>
            </a:r>
          </a:p>
        </p:txBody>
      </p:sp>
      <p:pic>
        <p:nvPicPr>
          <p:cNvPr id="6" name="image8.png"/>
          <p:cNvPicPr/>
          <p:nvPr/>
        </p:nvPicPr>
        <p:blipFill>
          <a:blip r:embed="rId2" cstate="print"/>
          <a:stretch>
            <a:fillRect/>
          </a:stretch>
        </p:blipFill>
        <p:spPr>
          <a:xfrm>
            <a:off x="7101840" y="1700808"/>
            <a:ext cx="2042160" cy="3108960"/>
          </a:xfrm>
          <a:prstGeom prst="rect">
            <a:avLst/>
          </a:prstGeom>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945755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55777" y="332656"/>
            <a:ext cx="5391861" cy="630942"/>
          </a:xfrm>
          <a:prstGeom prst="rect">
            <a:avLst/>
          </a:prstGeom>
          <a:noFill/>
        </p:spPr>
        <p:txBody>
          <a:bodyPr wrap="none" lIns="91440" tIns="45720" rIns="91440" bIns="45720">
            <a:spAutoFit/>
          </a:bodyPr>
          <a:lstStyle/>
          <a:p>
            <a:pPr algn="ctr"/>
            <a:r>
              <a:rPr lang="tr-TR" sz="3500" b="0" cap="none" spc="0" dirty="0" err="1" smtClean="0">
                <a:ln w="0"/>
                <a:solidFill>
                  <a:srgbClr val="C00000"/>
                </a:solidFill>
                <a:effectLst>
                  <a:reflection blurRad="6350" stA="53000" endA="300" endPos="35500" dir="5400000" sy="-90000" algn="bl" rotWithShape="0"/>
                </a:effectLst>
                <a:latin typeface="Arial Rounded MT Bold" panose="020F0704030504030204" pitchFamily="34" charset="0"/>
              </a:rPr>
              <a:t>Stem</a:t>
            </a:r>
            <a:r>
              <a:rPr lang="tr-TR" sz="3500" b="0" cap="none" spc="0" dirty="0" smtClean="0">
                <a:ln w="0"/>
                <a:solidFill>
                  <a:srgbClr val="C00000"/>
                </a:solidFill>
                <a:effectLst>
                  <a:reflection blurRad="6350" stA="53000" endA="300" endPos="35500" dir="5400000" sy="-90000" algn="bl" rotWithShape="0"/>
                </a:effectLst>
                <a:latin typeface="Arial Rounded MT Bold" panose="020F0704030504030204" pitchFamily="34" charset="0"/>
              </a:rPr>
              <a:t> Eğitiminde Türkiye</a:t>
            </a:r>
            <a:endParaRPr lang="tr-TR" sz="3500" b="0" cap="none" spc="0" dirty="0">
              <a:ln w="0"/>
              <a:solidFill>
                <a:srgbClr val="C00000"/>
              </a:solidFill>
              <a:effectLst>
                <a:reflection blurRad="6350" stA="53000" endA="300" endPos="35500" dir="5400000" sy="-90000" algn="bl" rotWithShape="0"/>
              </a:effectLst>
              <a:latin typeface="Arial Rounded MT Bold" panose="020F0704030504030204" pitchFamily="34" charset="0"/>
            </a:endParaRPr>
          </a:p>
        </p:txBody>
      </p:sp>
      <p:pic>
        <p:nvPicPr>
          <p:cNvPr id="1026"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629650" cy="4591051"/>
          </a:xfrm>
          <a:prstGeom prst="rect">
            <a:avLst/>
          </a:prstGeom>
          <a:noFill/>
          <a:extLst>
            <a:ext uri="{909E8E84-426E-40DD-AFC4-6F175D3DCCD1}">
              <a14:hiddenFill xmlns:a14="http://schemas.microsoft.com/office/drawing/2010/main">
                <a:solidFill>
                  <a:srgbClr val="FFFFFF"/>
                </a:solidFill>
              </a14:hiddenFill>
            </a:ext>
          </a:extLst>
        </p:spPr>
      </p:pic>
      <p:sp>
        <p:nvSpPr>
          <p:cNvPr id="2" name="Altbilgi Yer Tutucusu 1"/>
          <p:cNvSpPr>
            <a:spLocks noGrp="1"/>
          </p:cNvSpPr>
          <p:nvPr>
            <p:ph type="ftr" sz="quarter" idx="11"/>
          </p:nvPr>
        </p:nvSpPr>
        <p:spPr/>
        <p:txBody>
          <a:bodyPr/>
          <a:lstStyle/>
          <a:p>
            <a:endParaRPr lang="tr-TR">
              <a:solidFill>
                <a:prstClr val="black"/>
              </a:solidFill>
            </a:endParaRPr>
          </a:p>
        </p:txBody>
      </p:sp>
      <p:sp>
        <p:nvSpPr>
          <p:cNvPr id="3" name="Slayt Numarası Yer Tutucusu 2"/>
          <p:cNvSpPr>
            <a:spLocks noGrp="1"/>
          </p:cNvSpPr>
          <p:nvPr>
            <p:ph type="sldNum" sz="quarter" idx="12"/>
          </p:nvPr>
        </p:nvSpPr>
        <p:spPr/>
        <p:txBody>
          <a:bodyPr/>
          <a:lstStyle/>
          <a:p>
            <a:fld id="{DCB392D8-3EF7-4FA8-83F9-050B622D7357}"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1482427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5975</TotalTime>
  <Words>2345</Words>
  <Application>Microsoft Office PowerPoint</Application>
  <PresentationFormat>Ekran Gösterisi (4:3)</PresentationFormat>
  <Paragraphs>439</Paragraphs>
  <Slides>52</Slides>
  <Notes>1</Notes>
  <HiddenSlides>0</HiddenSlides>
  <MMClips>0</MMClips>
  <ScaleCrop>false</ScaleCrop>
  <HeadingPairs>
    <vt:vector size="4" baseType="variant">
      <vt:variant>
        <vt:lpstr>Tema</vt:lpstr>
      </vt:variant>
      <vt:variant>
        <vt:i4>2</vt:i4>
      </vt:variant>
      <vt:variant>
        <vt:lpstr>Slayt Başlıkları</vt:lpstr>
      </vt:variant>
      <vt:variant>
        <vt:i4>52</vt:i4>
      </vt:variant>
    </vt:vector>
  </HeadingPairs>
  <TitlesOfParts>
    <vt:vector size="54" baseType="lpstr">
      <vt:lpstr>Ofis Teması</vt:lpstr>
      <vt:lpstr>Title1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İletişim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YATAGAN</dc:creator>
  <cp:lastModifiedBy>MesutSARA</cp:lastModifiedBy>
  <cp:revision>102</cp:revision>
  <dcterms:created xsi:type="dcterms:W3CDTF">2014-04-03T10:59:44Z</dcterms:created>
  <dcterms:modified xsi:type="dcterms:W3CDTF">2018-07-13T06:33:55Z</dcterms:modified>
</cp:coreProperties>
</file>